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7"/>
  </p:notesMasterIdLst>
  <p:handoutMasterIdLst>
    <p:handoutMasterId r:id="rId38"/>
  </p:handoutMasterIdLst>
  <p:sldIdLst>
    <p:sldId id="256" r:id="rId5"/>
    <p:sldId id="542" r:id="rId6"/>
    <p:sldId id="258" r:id="rId7"/>
    <p:sldId id="505" r:id="rId8"/>
    <p:sldId id="506" r:id="rId9"/>
    <p:sldId id="507" r:id="rId10"/>
    <p:sldId id="508" r:id="rId11"/>
    <p:sldId id="509" r:id="rId12"/>
    <p:sldId id="464" r:id="rId13"/>
    <p:sldId id="460" r:id="rId14"/>
    <p:sldId id="463" r:id="rId15"/>
    <p:sldId id="523" r:id="rId16"/>
    <p:sldId id="524" r:id="rId17"/>
    <p:sldId id="525" r:id="rId18"/>
    <p:sldId id="526" r:id="rId19"/>
    <p:sldId id="527" r:id="rId20"/>
    <p:sldId id="528" r:id="rId21"/>
    <p:sldId id="529" r:id="rId22"/>
    <p:sldId id="530" r:id="rId23"/>
    <p:sldId id="531" r:id="rId24"/>
    <p:sldId id="532" r:id="rId25"/>
    <p:sldId id="533" r:id="rId26"/>
    <p:sldId id="534" r:id="rId27"/>
    <p:sldId id="535" r:id="rId28"/>
    <p:sldId id="536" r:id="rId29"/>
    <p:sldId id="537" r:id="rId30"/>
    <p:sldId id="538" r:id="rId31"/>
    <p:sldId id="539" r:id="rId32"/>
    <p:sldId id="540" r:id="rId33"/>
    <p:sldId id="541" r:id="rId34"/>
    <p:sldId id="496" r:id="rId35"/>
    <p:sldId id="522" r:id="rId36"/>
  </p:sldIdLst>
  <p:sldSz cx="9144000" cy="6858000" type="screen4x3"/>
  <p:notesSz cx="9928225" cy="6797675"/>
  <p:custDataLst>
    <p:tags r:id="rId3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43" autoAdjust="0"/>
    <p:restoredTop sz="94646" autoAdjust="0"/>
  </p:normalViewPr>
  <p:slideViewPr>
    <p:cSldViewPr>
      <p:cViewPr varScale="1">
        <p:scale>
          <a:sx n="82" d="100"/>
          <a:sy n="82" d="100"/>
        </p:scale>
        <p:origin x="1206" y="12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9787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5634157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563415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824501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288864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922539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73281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4691644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1.xml"/><Relationship Id="rId3" Type="http://schemas.openxmlformats.org/officeDocument/2006/relationships/slide" Target="../slides/slide3.xml"/><Relationship Id="rId7" Type="http://schemas.openxmlformats.org/officeDocument/2006/relationships/image" Target="../media/image2.jpeg"/><Relationship Id="rId12" Type="http://schemas.openxmlformats.org/officeDocument/2006/relationships/slide" Target="../slides/slide27.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slide" Target="../slides/slide18.xml"/><Relationship Id="rId11" Type="http://schemas.openxmlformats.org/officeDocument/2006/relationships/slide" Target="../slides/slide26.xml"/><Relationship Id="rId5" Type="http://schemas.openxmlformats.org/officeDocument/2006/relationships/slide" Target="../slides/slide9.xml"/><Relationship Id="rId10" Type="http://schemas.openxmlformats.org/officeDocument/2006/relationships/slide" Target="../slides/slide21.xml"/><Relationship Id="rId4" Type="http://schemas.openxmlformats.org/officeDocument/2006/relationships/slide" Target="../slides/slide14.xml"/><Relationship Id="rId9" Type="http://schemas.openxmlformats.org/officeDocument/2006/relationships/slide" Target="../slides/slide2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685800"/>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317061"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6.2.1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85800"/>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781202"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smtClean="0">
                <a:latin typeface="Arial" panose="020B0604020202020204" pitchFamily="34" charset="0"/>
                <a:cs typeface="Arial" panose="020B0604020202020204" pitchFamily="34" charset="0"/>
              </a:rPr>
              <a:t>6.2.2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386317" y="685800"/>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245343"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6.2.3</a:t>
            </a:r>
            <a:endParaRPr lang="en-GB" sz="20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8" action="ppaction://hlinksldjump"/>
          </p:cNvPr>
          <p:cNvSpPr/>
          <p:nvPr userDrawn="1"/>
        </p:nvSpPr>
        <p:spPr>
          <a:xfrm>
            <a:off x="5566048" y="685800"/>
            <a:ext cx="12157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9" action="ppaction://hlinksldjump"/>
          </p:cNvPr>
          <p:cNvSpPr/>
          <p:nvPr userDrawn="1"/>
        </p:nvSpPr>
        <p:spPr>
          <a:xfrm>
            <a:off x="3709484"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6.2.4</a:t>
            </a:r>
            <a:endParaRPr lang="en-GB" sz="2000" b="1" dirty="0">
              <a:latin typeface="Arial" panose="020B0604020202020204" pitchFamily="34" charset="0"/>
              <a:cs typeface="Arial" panose="020B0604020202020204" pitchFamily="34" charset="0"/>
            </a:endParaRPr>
          </a:p>
        </p:txBody>
      </p:sp>
      <p:sp>
        <p:nvSpPr>
          <p:cNvPr id="13" name="Round Same Side Corner Rectangle 12">
            <a:hlinkClick r:id="rId10" action="ppaction://hlinksldjump"/>
          </p:cNvPr>
          <p:cNvSpPr/>
          <p:nvPr userDrawn="1"/>
        </p:nvSpPr>
        <p:spPr>
          <a:xfrm>
            <a:off x="4173625"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6.2.5</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7" name="Round Same Side Corner Rectangle 16">
            <a:hlinkClick r:id="rId11" action="ppaction://hlinksldjump"/>
          </p:cNvPr>
          <p:cNvSpPr/>
          <p:nvPr userDrawn="1"/>
        </p:nvSpPr>
        <p:spPr>
          <a:xfrm>
            <a:off x="4637766"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6.2.6</a:t>
            </a:r>
            <a:endParaRPr lang="en-GB" sz="2000" b="1" dirty="0">
              <a:latin typeface="Arial" panose="020B0604020202020204" pitchFamily="34" charset="0"/>
              <a:cs typeface="Arial" panose="020B0604020202020204" pitchFamily="34" charset="0"/>
            </a:endParaRPr>
          </a:p>
        </p:txBody>
      </p:sp>
      <p:sp>
        <p:nvSpPr>
          <p:cNvPr id="18" name="Round Same Side Corner Rectangle 17">
            <a:hlinkClick r:id="rId12" action="ppaction://hlinksldjump"/>
          </p:cNvPr>
          <p:cNvSpPr/>
          <p:nvPr userDrawn="1"/>
        </p:nvSpPr>
        <p:spPr>
          <a:xfrm>
            <a:off x="5101907" y="685800"/>
            <a:ext cx="40946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6.2.7</a:t>
            </a:r>
            <a:endParaRPr lang="en-GB" sz="20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6.2%20-%20Tasks/Activity%2027.1%20-%20Externalities.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6.2%20-%20Tasks/Activity%2027.1%20-%20Externalities.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hyperlink" Target="https://www.iisd.org/business/viewcasestudy.aspx?id=90" TargetMode="External"/><Relationship Id="rId7"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www.cyclifier.org/project/tunweni-beer-brewery/" TargetMode="Externa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hyperlink" Target="http://digital.library.unt.edu/ark:/67531/metadc13727/m1/1/"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6.2%20-%20Tasks/Activity%2027.4%20-%20Environmental%20Pressure.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forbes.com/sites/susanadams/2015/03/19/the-worlds-most-ethical-companies-2015/"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hyperlink" Target="http://www.crn.com/slide-shows/channel-programs/300075198/the-10-most-controversial-companies-of-2014.htm/pgno/0/1" TargetMode="Externa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3" Type="http://schemas.openxmlformats.org/officeDocument/2006/relationships/hyperlink" Target="6.2%20-%20Tasks/Exam%20Style%20Questions%20-%20Paper%201%20-%20Environment%20and%20Ethical%20Issue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6.2%20-%20Tasks/Exam%20Style%20Questions%20-%20Paper%201%20-%20Environment%20and%20Ethical%20Issue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6.2 - Environmental and Ethical Issues</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6.2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10837584"/>
              </p:ext>
            </p:extLst>
          </p:nvPr>
        </p:nvGraphicFramePr>
        <p:xfrm>
          <a:off x="6781800" y="1524000"/>
          <a:ext cx="2057400" cy="4920208"/>
        </p:xfrm>
        <a:graphic>
          <a:graphicData uri="http://schemas.openxmlformats.org/drawingml/2006/table">
            <a:tbl>
              <a:tblPr firstRow="1" firstCol="1" lastRow="1" lastCol="1" bandRow="1" bandCol="1">
                <a:tableStyleId>{2D5ABB26-0587-4C30-8999-92F81FD0307C}</a:tableStyleId>
              </a:tblPr>
              <a:tblGrid>
                <a:gridCol w="2057400"/>
              </a:tblGrid>
              <a:tr h="3427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5774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a:t>
                      </a:r>
                      <a:r>
                        <a:rPr lang="en-GB" sz="1400" baseline="0" dirty="0" err="1" smtClean="0">
                          <a:solidFill>
                            <a:srgbClr val="FF0000"/>
                          </a:solidFill>
                          <a:effectLst/>
                          <a:latin typeface="Arial" pitchFamily="34" charset="0"/>
                          <a:ea typeface="Times New Roman"/>
                          <a:cs typeface="Arial" pitchFamily="34" charset="0"/>
                        </a:rPr>
                        <a:t>Ethiscore</a:t>
                      </a:r>
                      <a:r>
                        <a:rPr lang="en-GB" sz="1400" baseline="0" dirty="0" smtClean="0">
                          <a:solidFill>
                            <a:srgbClr val="FF0000"/>
                          </a:solidFill>
                          <a:effectLst/>
                          <a:latin typeface="Arial" pitchFamily="34" charset="0"/>
                          <a:ea typeface="Times New Roman"/>
                          <a:cs typeface="Arial" pitchFamily="34" charset="0"/>
                        </a:rPr>
                        <a:t> of a company and why this matters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cost to companies of cleaning up their mess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Exxon Valdez, BP Pipeline, Bhopal.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Plastic Bags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Supermarkets in UK are introducing the ethical lifetime shopping bag.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Setting Aims and Objectives that are environmentally friendly.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should we care</a:t>
                      </a:r>
                      <a:endParaRPr lang="en-GB" sz="14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10400" y="1524000"/>
            <a:ext cx="1661864"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04800" y="1143000"/>
            <a:ext cx="8534400"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2" name="Rectangle 1"/>
          <p:cNvSpPr/>
          <p:nvPr/>
        </p:nvSpPr>
        <p:spPr>
          <a:xfrm>
            <a:off x="288156" y="1811953"/>
            <a:ext cx="6417444" cy="4524315"/>
          </a:xfrm>
          <a:prstGeom prst="rect">
            <a:avLst/>
          </a:prstGeom>
        </p:spPr>
        <p:txBody>
          <a:bodyPr wrap="square">
            <a:spAutoFit/>
          </a:bodyPr>
          <a:lstStyle/>
          <a:p>
            <a:r>
              <a:rPr lang="en-US" b="1" dirty="0" smtClean="0"/>
              <a:t>6.2.1</a:t>
            </a:r>
            <a:r>
              <a:rPr lang="en-US" dirty="0" smtClean="0"/>
              <a:t> - Environmental concerns and ethical issues as both opportunities and constraints for businesses:</a:t>
            </a:r>
          </a:p>
          <a:p>
            <a:pPr marL="573088" indent="-285750">
              <a:buClr>
                <a:srgbClr val="00B050"/>
              </a:buClr>
              <a:buFont typeface="Arial" pitchFamily="34" charset="0"/>
              <a:buChar char="•"/>
            </a:pPr>
            <a:r>
              <a:rPr lang="en-US" dirty="0" smtClean="0"/>
              <a:t>How business activity can impact on the environment, e.g. global warming</a:t>
            </a:r>
          </a:p>
          <a:p>
            <a:pPr marL="573088" indent="-285750">
              <a:buClr>
                <a:srgbClr val="00B050"/>
              </a:buClr>
              <a:buFont typeface="Arial" pitchFamily="34" charset="0"/>
              <a:buChar char="•"/>
            </a:pPr>
            <a:r>
              <a:rPr lang="en-US" dirty="0" smtClean="0"/>
              <a:t>The concept of externalities; possible external costs and external benefits of business decisions</a:t>
            </a:r>
          </a:p>
          <a:p>
            <a:pPr marL="573088" indent="-285750">
              <a:buClr>
                <a:srgbClr val="00B050"/>
              </a:buClr>
              <a:buFont typeface="Arial" pitchFamily="34" charset="0"/>
              <a:buChar char="•"/>
            </a:pPr>
            <a:r>
              <a:rPr lang="en-US" dirty="0" smtClean="0"/>
              <a:t>Sustainable development – how business activity can contribute to this</a:t>
            </a:r>
          </a:p>
          <a:p>
            <a:pPr marL="573088" indent="-285750">
              <a:buClr>
                <a:srgbClr val="00B050"/>
              </a:buClr>
              <a:buFont typeface="Arial" pitchFamily="34" charset="0"/>
              <a:buChar char="•"/>
            </a:pPr>
            <a:r>
              <a:rPr lang="en-US" dirty="0" smtClean="0"/>
              <a:t>How/why business might respond to environmental pressures and opportunities; pressure groups</a:t>
            </a:r>
          </a:p>
          <a:p>
            <a:pPr marL="573088" indent="-285750">
              <a:buClr>
                <a:srgbClr val="00B050"/>
              </a:buClr>
              <a:buFont typeface="Arial" pitchFamily="34" charset="0"/>
              <a:buChar char="•"/>
            </a:pPr>
            <a:r>
              <a:rPr lang="en-US" dirty="0" smtClean="0"/>
              <a:t>The role of legal controls over business activity affecting the environment, e.g. pollution controls</a:t>
            </a:r>
          </a:p>
          <a:p>
            <a:pPr marL="573088" indent="-285750">
              <a:buClr>
                <a:srgbClr val="00B050"/>
              </a:buClr>
              <a:buFont typeface="Arial" pitchFamily="34" charset="0"/>
              <a:buChar char="•"/>
            </a:pPr>
            <a:r>
              <a:rPr lang="en-US" dirty="0" smtClean="0"/>
              <a:t>Ethical issues a business might face; conflicts between profits and ethics</a:t>
            </a:r>
          </a:p>
          <a:p>
            <a:pPr marL="573088" indent="-285750">
              <a:buClr>
                <a:srgbClr val="00B050"/>
              </a:buClr>
              <a:buFont typeface="Arial" pitchFamily="34" charset="0"/>
              <a:buChar char="•"/>
            </a:pPr>
            <a:r>
              <a:rPr lang="en-US" dirty="0" smtClean="0"/>
              <a:t>How business might react and respond to ethical issues, e.g. child </a:t>
            </a:r>
            <a:r>
              <a:rPr lang="en-US" dirty="0" err="1" smtClean="0"/>
              <a:t>labour</a:t>
            </a:r>
            <a:r>
              <a:rPr lang="en-US" dirty="0" smtClean="0"/>
              <a:t>.</a:t>
            </a:r>
            <a:endParaRPr lang="en-GB" dirty="0"/>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000" dirty="0" smtClean="0"/>
              <a:t>6.2.1 – Business Activity and the Environment</a:t>
            </a:r>
            <a:endParaRPr lang="en-GB" sz="3000" b="1" dirty="0" smtClean="0"/>
          </a:p>
        </p:txBody>
      </p:sp>
      <p:sp>
        <p:nvSpPr>
          <p:cNvPr id="8" name="Rectangle 7"/>
          <p:cNvSpPr/>
          <p:nvPr/>
        </p:nvSpPr>
        <p:spPr>
          <a:xfrm>
            <a:off x="323849" y="1143000"/>
            <a:ext cx="6153151" cy="5170646"/>
          </a:xfrm>
          <a:prstGeom prst="rect">
            <a:avLst/>
          </a:prstGeom>
        </p:spPr>
        <p:txBody>
          <a:bodyPr wrap="square">
            <a:spAutoFit/>
          </a:bodyPr>
          <a:lstStyle/>
          <a:p>
            <a:pPr marL="285750" indent="-285750">
              <a:spcAft>
                <a:spcPts val="400"/>
              </a:spcAft>
              <a:buClr>
                <a:srgbClr val="00B050"/>
              </a:buClr>
              <a:buFont typeface="Wingdings 3" panose="05040102010807070707" pitchFamily="18" charset="2"/>
              <a:buChar char=""/>
            </a:pPr>
            <a:r>
              <a:rPr lang="en-US" sz="2000" dirty="0" smtClean="0"/>
              <a:t>Consider these two statements by different factory managers:</a:t>
            </a:r>
          </a:p>
          <a:p>
            <a:pPr marL="458788" indent="-219075">
              <a:spcAft>
                <a:spcPts val="400"/>
              </a:spcAft>
              <a:buClr>
                <a:srgbClr val="00B050"/>
              </a:buClr>
              <a:buFont typeface="Arial" panose="020B0604020202020204" pitchFamily="34" charset="0"/>
              <a:buChar char="•"/>
            </a:pPr>
            <a:r>
              <a:rPr lang="en-US" sz="2000" dirty="0" smtClean="0"/>
              <a:t>Manager A: ‘I know that my factory pollutes the air and the river with waste products but it is very expensive to use cleaner methods. We make a profit from making cheap products and these are what consumers want.’</a:t>
            </a:r>
          </a:p>
          <a:p>
            <a:pPr marL="458788" indent="-219075">
              <a:spcAft>
                <a:spcPts val="400"/>
              </a:spcAft>
              <a:buClr>
                <a:srgbClr val="00B050"/>
              </a:buClr>
              <a:buFont typeface="Arial" panose="020B0604020202020204" pitchFamily="34" charset="0"/>
              <a:buChar char="•"/>
            </a:pPr>
            <a:r>
              <a:rPr lang="en-US" sz="2000" dirty="0" smtClean="0"/>
              <a:t>Manager B: ‘We recently spent $10m on new low energy boilers that produce 90% less pollution than the old ones. We now recycle 75% of our waste – consumers prefer firms that are aware of their </a:t>
            </a:r>
            <a:r>
              <a:rPr lang="en-US" sz="2000" b="1" dirty="0" smtClean="0"/>
              <a:t>social responsibility.’</a:t>
            </a:r>
            <a:endParaRPr lang="en-US" sz="2000" dirty="0" smtClean="0"/>
          </a:p>
          <a:p>
            <a:pPr marL="285750" indent="-285750">
              <a:spcAft>
                <a:spcPts val="400"/>
              </a:spcAft>
              <a:buClr>
                <a:srgbClr val="00B050"/>
              </a:buClr>
              <a:buFont typeface="Wingdings 3" pitchFamily="18" charset="2"/>
              <a:buChar char=""/>
            </a:pPr>
            <a:r>
              <a:rPr lang="en-GB" sz="2000" dirty="0" smtClean="0"/>
              <a:t>Business activity aims to satisfy customers’ demand for goods and services – but it often has an impact on the </a:t>
            </a:r>
            <a:r>
              <a:rPr lang="en-GB" sz="2000" b="1" dirty="0" smtClean="0"/>
              <a:t>environment</a:t>
            </a:r>
            <a:r>
              <a:rPr lang="en-GB" sz="2000" dirty="0" smtClean="0"/>
              <a:t>. The ‘environment’ means our natural world.</a:t>
            </a:r>
          </a:p>
        </p:txBody>
      </p:sp>
      <p:sp>
        <p:nvSpPr>
          <p:cNvPr id="6" name="Round Same Side Corner Rectangle 5">
            <a:hlinkClick r:id="" action="ppaction://noaction"/>
          </p:cNvPr>
          <p:cNvSpPr/>
          <p:nvPr/>
        </p:nvSpPr>
        <p:spPr>
          <a:xfrm>
            <a:off x="68279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329</a:t>
            </a:r>
            <a:endParaRPr lang="en-GB" sz="2000" b="1" dirty="0">
              <a:latin typeface="Arial" panose="020B0604020202020204" pitchFamily="34" charset="0"/>
              <a:cs typeface="Arial" panose="020B0604020202020204" pitchFamily="34" charset="0"/>
            </a:endParaRPr>
          </a:p>
        </p:txBody>
      </p:sp>
      <p:sp>
        <p:nvSpPr>
          <p:cNvPr id="5" name="TextBox 4"/>
          <p:cNvSpPr txBox="1"/>
          <p:nvPr/>
        </p:nvSpPr>
        <p:spPr>
          <a:xfrm>
            <a:off x="6477000" y="2209800"/>
            <a:ext cx="2362200" cy="523220"/>
          </a:xfrm>
          <a:prstGeom prst="rect">
            <a:avLst/>
          </a:prstGeom>
          <a:noFill/>
        </p:spPr>
        <p:txBody>
          <a:bodyPr wrap="square" rtlCol="0">
            <a:spAutoFit/>
          </a:bodyPr>
          <a:lstStyle/>
          <a:p>
            <a:pPr algn="ctr"/>
            <a:r>
              <a:rPr lang="en-US" sz="1400" dirty="0" smtClean="0"/>
              <a:t>Air pollution damages the environment</a:t>
            </a:r>
            <a:endParaRPr lang="en-US" sz="1400" dirty="0"/>
          </a:p>
        </p:txBody>
      </p:sp>
      <p:sp>
        <p:nvSpPr>
          <p:cNvPr id="7" name="TextBox 6"/>
          <p:cNvSpPr txBox="1"/>
          <p:nvPr/>
        </p:nvSpPr>
        <p:spPr>
          <a:xfrm>
            <a:off x="6477000" y="4048780"/>
            <a:ext cx="2362200" cy="523220"/>
          </a:xfrm>
          <a:prstGeom prst="rect">
            <a:avLst/>
          </a:prstGeom>
          <a:noFill/>
        </p:spPr>
        <p:txBody>
          <a:bodyPr wrap="square" rtlCol="0">
            <a:spAutoFit/>
          </a:bodyPr>
          <a:lstStyle/>
          <a:p>
            <a:pPr algn="ctr"/>
            <a:r>
              <a:rPr lang="en-US" sz="1400" dirty="0" smtClean="0"/>
              <a:t>Dirty rivers are expensive to clean up</a:t>
            </a:r>
            <a:endParaRPr lang="en-US" sz="1400" dirty="0"/>
          </a:p>
        </p:txBody>
      </p:sp>
      <p:sp>
        <p:nvSpPr>
          <p:cNvPr id="9" name="TextBox 8"/>
          <p:cNvSpPr txBox="1"/>
          <p:nvPr/>
        </p:nvSpPr>
        <p:spPr>
          <a:xfrm>
            <a:off x="6324600" y="5890736"/>
            <a:ext cx="2514600" cy="738664"/>
          </a:xfrm>
          <a:prstGeom prst="rect">
            <a:avLst/>
          </a:prstGeom>
          <a:noFill/>
        </p:spPr>
        <p:txBody>
          <a:bodyPr wrap="square" rtlCol="0">
            <a:spAutoFit/>
          </a:bodyPr>
          <a:lstStyle/>
          <a:p>
            <a:pPr algn="ctr"/>
            <a:r>
              <a:rPr lang="en-US" sz="1400" dirty="0" smtClean="0"/>
              <a:t>Road transport crease noise and air pollution and adds to global warming </a:t>
            </a:r>
            <a:endParaRPr lang="en-US" sz="1400" dirty="0"/>
          </a:p>
        </p:txBody>
      </p:sp>
      <p:pic>
        <p:nvPicPr>
          <p:cNvPr id="11266" name="Picture 2" descr="http://images.nationalgeographic.com/wpf/media-live/photos/000/001/cache/green-house-factor_177_600x450.jpg"/>
          <p:cNvPicPr>
            <a:picLocks noChangeAspect="1" noChangeArrowheads="1"/>
          </p:cNvPicPr>
          <p:nvPr/>
        </p:nvPicPr>
        <p:blipFill>
          <a:blip r:embed="rId3"/>
          <a:srcRect/>
          <a:stretch>
            <a:fillRect/>
          </a:stretch>
        </p:blipFill>
        <p:spPr bwMode="auto">
          <a:xfrm>
            <a:off x="6553200" y="1143000"/>
            <a:ext cx="2133600" cy="1085850"/>
          </a:xfrm>
          <a:prstGeom prst="rect">
            <a:avLst/>
          </a:prstGeom>
          <a:noFill/>
        </p:spPr>
      </p:pic>
      <p:pic>
        <p:nvPicPr>
          <p:cNvPr id="11268" name="Picture 4" descr="http://mooneywaterpollution.pbworks.com/f/1386301863/ganges-pollution.jpg"/>
          <p:cNvPicPr>
            <a:picLocks noChangeAspect="1" noChangeArrowheads="1"/>
          </p:cNvPicPr>
          <p:nvPr/>
        </p:nvPicPr>
        <p:blipFill>
          <a:blip r:embed="rId4" cstate="print"/>
          <a:srcRect/>
          <a:stretch>
            <a:fillRect/>
          </a:stretch>
        </p:blipFill>
        <p:spPr bwMode="auto">
          <a:xfrm>
            <a:off x="6553201" y="2738747"/>
            <a:ext cx="2181224" cy="1299853"/>
          </a:xfrm>
          <a:prstGeom prst="rect">
            <a:avLst/>
          </a:prstGeom>
          <a:noFill/>
        </p:spPr>
      </p:pic>
      <p:pic>
        <p:nvPicPr>
          <p:cNvPr id="11270" name="Picture 6" descr="http://1.bp.blogspot.com/-hrTdLrCQjxM/UT_fEi79WJI/AAAAAAAAAA0/EZM5EZn_cIk/s1600/815388-dtstory-traffic.jpg"/>
          <p:cNvPicPr>
            <a:picLocks noChangeAspect="1" noChangeArrowheads="1"/>
          </p:cNvPicPr>
          <p:nvPr/>
        </p:nvPicPr>
        <p:blipFill>
          <a:blip r:embed="rId5"/>
          <a:srcRect t="22222"/>
          <a:stretch>
            <a:fillRect/>
          </a:stretch>
        </p:blipFill>
        <p:spPr bwMode="auto">
          <a:xfrm>
            <a:off x="6553200" y="4572000"/>
            <a:ext cx="2171700" cy="1266826"/>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000" dirty="0" smtClean="0"/>
              <a:t>6.2.1 – Business Activity and the Environment</a:t>
            </a:r>
            <a:endParaRPr lang="en-GB" sz="3000" b="1" dirty="0" smtClean="0"/>
          </a:p>
        </p:txBody>
      </p:sp>
      <p:sp>
        <p:nvSpPr>
          <p:cNvPr id="8" name="Rectangle 7"/>
          <p:cNvSpPr/>
          <p:nvPr/>
        </p:nvSpPr>
        <p:spPr>
          <a:xfrm>
            <a:off x="323849" y="1143000"/>
            <a:ext cx="6534151" cy="4585871"/>
          </a:xfrm>
          <a:prstGeom prst="rect">
            <a:avLst/>
          </a:prstGeom>
        </p:spPr>
        <p:txBody>
          <a:bodyPr wrap="square">
            <a:spAutoFit/>
          </a:bodyPr>
          <a:lstStyle/>
          <a:p>
            <a:pPr marL="285750" indent="-285750">
              <a:spcAft>
                <a:spcPts val="400"/>
              </a:spcAft>
              <a:buClr>
                <a:srgbClr val="00B050"/>
              </a:buClr>
              <a:buFont typeface="Wingdings 3" pitchFamily="18" charset="2"/>
              <a:buChar char=""/>
            </a:pPr>
            <a:r>
              <a:rPr lang="en-GB" sz="1700" dirty="0" smtClean="0"/>
              <a:t>Here are some examples of how business activity impacts on the environment.</a:t>
            </a:r>
          </a:p>
          <a:p>
            <a:pPr marL="571500" indent="-230188">
              <a:spcAft>
                <a:spcPts val="400"/>
              </a:spcAft>
              <a:buClr>
                <a:srgbClr val="00B050"/>
              </a:buClr>
              <a:buFont typeface="Arial" pitchFamily="34" charset="0"/>
              <a:buChar char="•"/>
            </a:pPr>
            <a:r>
              <a:rPr lang="en-US" sz="1700" dirty="0" smtClean="0"/>
              <a:t>Aircraft jet engine </a:t>
            </a:r>
            <a:r>
              <a:rPr lang="en-US" sz="1700" b="1" dirty="0" smtClean="0"/>
              <a:t>emissions</a:t>
            </a:r>
            <a:r>
              <a:rPr lang="en-US" sz="1700" dirty="0" smtClean="0"/>
              <a:t> damage the atmosphere</a:t>
            </a:r>
          </a:p>
          <a:p>
            <a:pPr marL="571500" indent="-230188">
              <a:spcAft>
                <a:spcPts val="400"/>
              </a:spcAft>
              <a:buClr>
                <a:srgbClr val="00B050"/>
              </a:buClr>
              <a:buFont typeface="Arial" pitchFamily="34" charset="0"/>
              <a:buChar char="•"/>
            </a:pPr>
            <a:r>
              <a:rPr lang="en-US" sz="1700" b="1" dirty="0" smtClean="0"/>
              <a:t>Pollution</a:t>
            </a:r>
            <a:r>
              <a:rPr lang="en-US" sz="1700" dirty="0" smtClean="0"/>
              <a:t> from factory chimneys reduces air quality</a:t>
            </a:r>
          </a:p>
          <a:p>
            <a:pPr marL="571500" indent="-230188">
              <a:spcAft>
                <a:spcPts val="400"/>
              </a:spcAft>
              <a:buClr>
                <a:srgbClr val="00B050"/>
              </a:buClr>
              <a:buFont typeface="Arial" pitchFamily="34" charset="0"/>
              <a:buChar char="•"/>
            </a:pPr>
            <a:r>
              <a:rPr lang="en-US" sz="1700" b="1" dirty="0" smtClean="0"/>
              <a:t>Waste disposal</a:t>
            </a:r>
            <a:r>
              <a:rPr lang="en-US" sz="1700" dirty="0" smtClean="0"/>
              <a:t> can pollute rivers and seas</a:t>
            </a:r>
          </a:p>
          <a:p>
            <a:pPr marL="571500" indent="-230188">
              <a:spcAft>
                <a:spcPts val="400"/>
              </a:spcAft>
              <a:buClr>
                <a:srgbClr val="00B050"/>
              </a:buClr>
              <a:buFont typeface="Arial" pitchFamily="34" charset="0"/>
              <a:buChar char="•"/>
            </a:pPr>
            <a:r>
              <a:rPr lang="en-US" sz="1700" b="1" dirty="0" smtClean="0"/>
              <a:t>Transport of goods</a:t>
            </a:r>
            <a:r>
              <a:rPr lang="en-US" sz="1700" dirty="0" smtClean="0"/>
              <a:t> by ship and trucks burns fossil fuels such as oil which create carbon emissions and may be linked to ‘global warming’ and ‘climate change’.</a:t>
            </a:r>
            <a:endParaRPr lang="en-US" sz="1700" b="1" dirty="0" smtClean="0"/>
          </a:p>
          <a:p>
            <a:pPr marL="285750" indent="-285750">
              <a:spcAft>
                <a:spcPts val="400"/>
              </a:spcAft>
              <a:buClr>
                <a:srgbClr val="00B050"/>
              </a:buClr>
              <a:buFont typeface="Wingdings 3" pitchFamily="18" charset="2"/>
              <a:buChar char=""/>
            </a:pPr>
            <a:r>
              <a:rPr lang="en-GB" sz="1700" dirty="0" smtClean="0"/>
              <a:t>Do these negative impacts in the natural environment matter? Many people believe they do – but other people think that all businesses should be worried about is satisfying customer demand as cheaply as possible.</a:t>
            </a:r>
          </a:p>
          <a:p>
            <a:pPr marL="285750" indent="-285750">
              <a:spcAft>
                <a:spcPts val="400"/>
              </a:spcAft>
              <a:buClr>
                <a:srgbClr val="00B050"/>
              </a:buClr>
              <a:buFont typeface="Wingdings 3" pitchFamily="18" charset="2"/>
              <a:buChar char=""/>
            </a:pPr>
            <a:r>
              <a:rPr lang="en-GB" sz="1700" dirty="0" smtClean="0"/>
              <a:t>Did you find yourself agreeing with one of the managers above? Whether businesses should be concerned about environmental issues is a major current argument. Which side do you come down on?</a:t>
            </a:r>
          </a:p>
        </p:txBody>
      </p:sp>
      <p:sp>
        <p:nvSpPr>
          <p:cNvPr id="6" name="Round Same Side Corner Rectangle 5">
            <a:hlinkClick r:id="" action="ppaction://noaction"/>
          </p:cNvPr>
          <p:cNvSpPr/>
          <p:nvPr/>
        </p:nvSpPr>
        <p:spPr>
          <a:xfrm>
            <a:off x="6858000" y="70961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329</a:t>
            </a:r>
            <a:endParaRPr lang="en-GB" sz="2000" b="1" dirty="0">
              <a:latin typeface="Arial" panose="020B0604020202020204" pitchFamily="34" charset="0"/>
              <a:cs typeface="Arial" panose="020B0604020202020204" pitchFamily="34" charset="0"/>
            </a:endParaRPr>
          </a:p>
        </p:txBody>
      </p:sp>
      <p:sp>
        <p:nvSpPr>
          <p:cNvPr id="5" name="TextBox 4"/>
          <p:cNvSpPr txBox="1"/>
          <p:nvPr/>
        </p:nvSpPr>
        <p:spPr>
          <a:xfrm>
            <a:off x="304800" y="5715000"/>
            <a:ext cx="8534400" cy="923330"/>
          </a:xfrm>
          <a:prstGeom prst="rect">
            <a:avLst/>
          </a:prstGeom>
          <a:solidFill>
            <a:schemeClr val="tx2">
              <a:lumMod val="40000"/>
              <a:lumOff val="60000"/>
            </a:schemeClr>
          </a:solidFill>
          <a:ln>
            <a:solidFill>
              <a:schemeClr val="tx2"/>
            </a:solidFill>
          </a:ln>
        </p:spPr>
        <p:txBody>
          <a:bodyPr wrap="square" rtlCol="0">
            <a:spAutoFit/>
          </a:bodyPr>
          <a:lstStyle/>
          <a:p>
            <a:r>
              <a:rPr lang="en-US" b="1" dirty="0" smtClean="0"/>
              <a:t>Tips for success </a:t>
            </a:r>
            <a:r>
              <a:rPr lang="en-US" dirty="0" smtClean="0"/>
              <a:t>– You must make sure you understand what ‘socially responsible’ means. Be prepared to discuss whether a business should be more socially responsible of not.</a:t>
            </a:r>
            <a:endParaRPr lang="en-US" dirty="0"/>
          </a:p>
        </p:txBody>
      </p:sp>
      <p:pic>
        <p:nvPicPr>
          <p:cNvPr id="4098" name="Picture 2" descr="http://media.economist.com/sites/default/files/cf_images/20060610/CSF805.gif"/>
          <p:cNvPicPr>
            <a:picLocks noChangeAspect="1" noChangeArrowheads="1"/>
          </p:cNvPicPr>
          <p:nvPr/>
        </p:nvPicPr>
        <p:blipFill>
          <a:blip r:embed="rId3"/>
          <a:srcRect/>
          <a:stretch>
            <a:fillRect/>
          </a:stretch>
        </p:blipFill>
        <p:spPr bwMode="auto">
          <a:xfrm>
            <a:off x="6705600" y="1143000"/>
            <a:ext cx="2133600" cy="2068945"/>
          </a:xfrm>
          <a:prstGeom prst="rect">
            <a:avLst/>
          </a:prstGeom>
          <a:noFill/>
        </p:spPr>
      </p:pic>
      <p:pic>
        <p:nvPicPr>
          <p:cNvPr id="4100" name="Picture 4" descr="http://i0.wp.com/www.ecomena.org/wp-content/uploads/2012/10/Optimized-Cairo_Waste.jpg"/>
          <p:cNvPicPr>
            <a:picLocks noChangeAspect="1" noChangeArrowheads="1"/>
          </p:cNvPicPr>
          <p:nvPr/>
        </p:nvPicPr>
        <p:blipFill>
          <a:blip r:embed="rId4"/>
          <a:srcRect/>
          <a:stretch>
            <a:fillRect/>
          </a:stretch>
        </p:blipFill>
        <p:spPr bwMode="auto">
          <a:xfrm>
            <a:off x="6705600" y="3810000"/>
            <a:ext cx="2133599" cy="1790701"/>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000" dirty="0" smtClean="0"/>
              <a:t>6.2.1 – Business Activity and the Environment</a:t>
            </a:r>
            <a:endParaRPr lang="en-GB" sz="3000" b="1" dirty="0" smtClean="0"/>
          </a:p>
        </p:txBody>
      </p:sp>
      <p:sp>
        <p:nvSpPr>
          <p:cNvPr id="8" name="Rectangle 7"/>
          <p:cNvSpPr/>
          <p:nvPr/>
        </p:nvSpPr>
        <p:spPr>
          <a:xfrm>
            <a:off x="323849" y="1143000"/>
            <a:ext cx="6534151" cy="384721"/>
          </a:xfrm>
          <a:prstGeom prst="rect">
            <a:avLst/>
          </a:prstGeom>
        </p:spPr>
        <p:txBody>
          <a:bodyPr wrap="square">
            <a:spAutoFit/>
          </a:bodyPr>
          <a:lstStyle/>
          <a:p>
            <a:pPr marL="285750" indent="-285750">
              <a:spcAft>
                <a:spcPts val="400"/>
              </a:spcAft>
              <a:buClr>
                <a:srgbClr val="00B050"/>
              </a:buClr>
              <a:buFont typeface="Wingdings 3" pitchFamily="18" charset="2"/>
              <a:buChar char=""/>
            </a:pPr>
            <a:r>
              <a:rPr lang="en-GB" sz="1900" dirty="0" smtClean="0"/>
              <a:t>Let’s look at both sides of the argument:</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330</a:t>
            </a:r>
            <a:endParaRPr lang="en-GB" sz="20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nvGraphicFramePr>
        <p:xfrm>
          <a:off x="304800" y="1600200"/>
          <a:ext cx="8534400" cy="4998720"/>
        </p:xfrm>
        <a:graphic>
          <a:graphicData uri="http://schemas.openxmlformats.org/drawingml/2006/table">
            <a:tbl>
              <a:tblPr firstRow="1" bandRow="1">
                <a:tableStyleId>{5C22544A-7EE6-4342-B048-85BDC9FD1C3A}</a:tableStyleId>
              </a:tblPr>
              <a:tblGrid>
                <a:gridCol w="3810000"/>
                <a:gridCol w="4724400"/>
              </a:tblGrid>
              <a:tr h="217714">
                <a:tc>
                  <a:txBody>
                    <a:bodyPr/>
                    <a:lstStyle/>
                    <a:p>
                      <a:r>
                        <a:rPr lang="en-US" sz="1300" dirty="0" smtClean="0">
                          <a:latin typeface="Arial" pitchFamily="34" charset="0"/>
                          <a:cs typeface="Arial" pitchFamily="34" charset="0"/>
                        </a:rPr>
                        <a:t>Argument A:</a:t>
                      </a:r>
                      <a:br>
                        <a:rPr lang="en-US" sz="1300" dirty="0" smtClean="0">
                          <a:latin typeface="Arial" pitchFamily="34" charset="0"/>
                          <a:cs typeface="Arial" pitchFamily="34" charset="0"/>
                        </a:rPr>
                      </a:br>
                      <a:r>
                        <a:rPr lang="en-US" sz="1300" dirty="0" smtClean="0">
                          <a:latin typeface="Arial" pitchFamily="34" charset="0"/>
                          <a:cs typeface="Arial" pitchFamily="34" charset="0"/>
                        </a:rPr>
                        <a:t>Business</a:t>
                      </a:r>
                      <a:r>
                        <a:rPr lang="en-US" sz="1300" baseline="0" dirty="0" smtClean="0">
                          <a:latin typeface="Arial" pitchFamily="34" charset="0"/>
                          <a:cs typeface="Arial" pitchFamily="34" charset="0"/>
                        </a:rPr>
                        <a:t> should produce goods &amp; services &amp; not worry about protecting the environment</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b="1" dirty="0" smtClean="0">
                          <a:latin typeface="Arial" pitchFamily="34" charset="0"/>
                          <a:cs typeface="Arial" pitchFamily="34" charset="0"/>
                        </a:rPr>
                        <a:t>Argument B:</a:t>
                      </a:r>
                    </a:p>
                    <a:p>
                      <a:r>
                        <a:rPr lang="en-US" sz="1300" dirty="0" smtClean="0">
                          <a:latin typeface="Arial" pitchFamily="34" charset="0"/>
                          <a:cs typeface="Arial" pitchFamily="34" charset="0"/>
                        </a:rPr>
                        <a:t>Businesses have a social responsibility</a:t>
                      </a:r>
                      <a:r>
                        <a:rPr lang="en-US" sz="1300" baseline="0" dirty="0" smtClean="0">
                          <a:latin typeface="Arial" pitchFamily="34" charset="0"/>
                          <a:cs typeface="Arial" pitchFamily="34" charset="0"/>
                        </a:rPr>
                        <a:t> towards the environment &amp; this can benefit them too</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714">
                <a:tc>
                  <a:txBody>
                    <a:bodyPr/>
                    <a:lstStyle/>
                    <a:p>
                      <a:r>
                        <a:rPr lang="en-US" sz="1300" dirty="0" smtClean="0">
                          <a:latin typeface="Arial" pitchFamily="34" charset="0"/>
                          <a:cs typeface="Arial" pitchFamily="34" charset="0"/>
                        </a:rPr>
                        <a:t>Protecting the environment can be expensive. Reducing waste, recycling waste and reducing polluting smoke all cost businesses money and reduces profits.</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latin typeface="Arial" pitchFamily="34" charset="0"/>
                          <a:cs typeface="Arial" pitchFamily="34" charset="0"/>
                        </a:rPr>
                        <a:t>Global warming</a:t>
                      </a:r>
                      <a:r>
                        <a:rPr lang="en-US" sz="1300" baseline="0" dirty="0" smtClean="0">
                          <a:latin typeface="Arial" pitchFamily="34" charset="0"/>
                          <a:cs typeface="Arial" pitchFamily="34" charset="0"/>
                        </a:rPr>
                        <a:t> and global pollution affect us all and businesses have a social responsibility to reduce these problems.</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714">
                <a:tc>
                  <a:txBody>
                    <a:bodyPr/>
                    <a:lstStyle/>
                    <a:p>
                      <a:r>
                        <a:rPr lang="en-US" sz="1300" dirty="0" smtClean="0">
                          <a:latin typeface="Arial" pitchFamily="34" charset="0"/>
                          <a:cs typeface="Arial" pitchFamily="34" charset="0"/>
                        </a:rPr>
                        <a:t>Firms have to increase prices to pay for ‘environmentally friendly’ policies.</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latin typeface="Arial" pitchFamily="34" charset="0"/>
                          <a:cs typeface="Arial" pitchFamily="34" charset="0"/>
                        </a:rPr>
                        <a:t>Using scarce natural resources which are non-renewable, such as rainforest timber, leaves less for future generations and raises prices.</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714">
                <a:tc>
                  <a:txBody>
                    <a:bodyPr/>
                    <a:lstStyle/>
                    <a:p>
                      <a:r>
                        <a:rPr lang="en-US" sz="1300" dirty="0" smtClean="0">
                          <a:latin typeface="Arial" pitchFamily="34" charset="0"/>
                          <a:cs typeface="Arial" pitchFamily="34" charset="0"/>
                        </a:rPr>
                        <a:t>This could make firms uncompetitive</a:t>
                      </a:r>
                      <a:r>
                        <a:rPr lang="en-US" sz="1300" baseline="0" dirty="0" smtClean="0">
                          <a:latin typeface="Arial" pitchFamily="34" charset="0"/>
                          <a:cs typeface="Arial" pitchFamily="34" charset="0"/>
                        </a:rPr>
                        <a:t> and they could lose sales to businesses, perhaps in other countries, that are not environmentally friendly.</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latin typeface="Arial" pitchFamily="34" charset="0"/>
                          <a:cs typeface="Arial" pitchFamily="34" charset="0"/>
                        </a:rPr>
                        <a:t>Most scientists</a:t>
                      </a:r>
                      <a:r>
                        <a:rPr lang="en-US" sz="1300" baseline="0" dirty="0" smtClean="0">
                          <a:latin typeface="Arial" pitchFamily="34" charset="0"/>
                          <a:cs typeface="Arial" pitchFamily="34" charset="0"/>
                        </a:rPr>
                        <a:t> and environmentalists believe that business activity can damage the environment permanently.</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714">
                <a:tc>
                  <a:txBody>
                    <a:bodyPr/>
                    <a:lstStyle/>
                    <a:p>
                      <a:r>
                        <a:rPr lang="en-US" sz="1300" dirty="0" smtClean="0">
                          <a:latin typeface="Arial" pitchFamily="34" charset="0"/>
                          <a:cs typeface="Arial" pitchFamily="34" charset="0"/>
                        </a:rPr>
                        <a:t>Consumers will buy less if they have to pay</a:t>
                      </a:r>
                      <a:r>
                        <a:rPr lang="en-US" sz="1300" baseline="0" dirty="0" smtClean="0">
                          <a:latin typeface="Arial" pitchFamily="34" charset="0"/>
                          <a:cs typeface="Arial" pitchFamily="34" charset="0"/>
                        </a:rPr>
                        <a:t> higher prices.</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latin typeface="Arial" pitchFamily="34" charset="0"/>
                          <a:cs typeface="Arial" pitchFamily="34" charset="0"/>
                        </a:rPr>
                        <a:t>Consumers are becoming more</a:t>
                      </a:r>
                      <a:r>
                        <a:rPr lang="en-US" sz="1300" baseline="0" dirty="0" smtClean="0">
                          <a:latin typeface="Arial" pitchFamily="34" charset="0"/>
                          <a:cs typeface="Arial" pitchFamily="34" charset="0"/>
                        </a:rPr>
                        <a:t> socially aware – they are increasingly demanding products from ‘environmentally friendly’ firms and this can become a marketing advantage.</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714">
                <a:tc>
                  <a:txBody>
                    <a:bodyPr/>
                    <a:lstStyle/>
                    <a:p>
                      <a:r>
                        <a:rPr lang="en-US" sz="1300" dirty="0" smtClean="0">
                          <a:latin typeface="Arial" pitchFamily="34" charset="0"/>
                          <a:cs typeface="Arial" pitchFamily="34" charset="0"/>
                        </a:rPr>
                        <a:t>If pollution is a problem, then governments</a:t>
                      </a:r>
                      <a:r>
                        <a:rPr lang="en-US" sz="1300" baseline="0" dirty="0" smtClean="0">
                          <a:latin typeface="Arial" pitchFamily="34" charset="0"/>
                          <a:cs typeface="Arial" pitchFamily="34" charset="0"/>
                        </a:rPr>
                        <a:t> should pay to clean it up.</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latin typeface="Arial" pitchFamily="34" charset="0"/>
                          <a:cs typeface="Arial" pitchFamily="34" charset="0"/>
                        </a:rPr>
                        <a:t>If business damages the environment, then the pressure groups could</a:t>
                      </a:r>
                      <a:r>
                        <a:rPr lang="en-US" sz="1300" baseline="0" dirty="0" smtClean="0">
                          <a:latin typeface="Arial" pitchFamily="34" charset="0"/>
                          <a:cs typeface="Arial" pitchFamily="34" charset="0"/>
                        </a:rPr>
                        <a:t> take action to harm the firm’s reputation and sales.</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7714">
                <a:tc>
                  <a:txBody>
                    <a:bodyPr/>
                    <a:lstStyle/>
                    <a:p>
                      <a:r>
                        <a:rPr lang="en-US" sz="1300" dirty="0" smtClean="0">
                          <a:latin typeface="Arial" pitchFamily="34" charset="0"/>
                          <a:cs typeface="Arial" pitchFamily="34" charset="0"/>
                        </a:rPr>
                        <a:t>Some business</a:t>
                      </a:r>
                      <a:r>
                        <a:rPr lang="en-US" sz="1300" baseline="0" dirty="0" smtClean="0">
                          <a:latin typeface="Arial" pitchFamily="34" charset="0"/>
                          <a:cs typeface="Arial" pitchFamily="34" charset="0"/>
                        </a:rPr>
                        <a:t> owners claim there is not enough proof that business activity is doing permanent damage to the environment.</a:t>
                      </a:r>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3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4000" dirty="0" smtClean="0"/>
              <a:t>6.2.2 – Externalities</a:t>
            </a:r>
            <a:endParaRPr lang="en-GB" sz="4000" b="1" dirty="0" smtClean="0"/>
          </a:p>
        </p:txBody>
      </p:sp>
      <p:sp>
        <p:nvSpPr>
          <p:cNvPr id="8" name="Rectangle 7"/>
          <p:cNvSpPr/>
          <p:nvPr/>
        </p:nvSpPr>
        <p:spPr>
          <a:xfrm>
            <a:off x="323849" y="1143000"/>
            <a:ext cx="8515351" cy="5575885"/>
          </a:xfrm>
          <a:prstGeom prst="rect">
            <a:avLst/>
          </a:prstGeom>
        </p:spPr>
        <p:txBody>
          <a:bodyPr wrap="square">
            <a:spAutoFit/>
          </a:bodyPr>
          <a:lstStyle/>
          <a:p>
            <a:pPr marL="285750" indent="-285750">
              <a:spcAft>
                <a:spcPts val="400"/>
              </a:spcAft>
              <a:buClr>
                <a:srgbClr val="00B050"/>
              </a:buClr>
              <a:buFont typeface="Wingdings 3" pitchFamily="18" charset="2"/>
              <a:buChar char=""/>
            </a:pPr>
            <a:r>
              <a:rPr lang="en-GB" sz="1700" dirty="0" smtClean="0"/>
              <a:t>Most business activities – such as locating a factory or producing goods and services – lead to many different costs and benefits. It is important to distinguish between private costs and benefits and external costs and benefits. The following case study explains these differences.</a:t>
            </a:r>
          </a:p>
          <a:p>
            <a:pPr marL="285750" indent="-285750">
              <a:spcAft>
                <a:spcPts val="400"/>
              </a:spcAft>
              <a:buClr>
                <a:srgbClr val="00B050"/>
              </a:buClr>
            </a:pPr>
            <a:r>
              <a:rPr lang="en-GB" sz="1700" b="1" dirty="0" smtClean="0">
                <a:solidFill>
                  <a:schemeClr val="accent1">
                    <a:lumMod val="75000"/>
                  </a:schemeClr>
                </a:solidFill>
              </a:rPr>
              <a:t>Case Study – Chemical Firm expands</a:t>
            </a:r>
          </a:p>
          <a:p>
            <a:pPr marL="285750" indent="-285750">
              <a:spcAft>
                <a:spcPts val="400"/>
              </a:spcAft>
              <a:buClr>
                <a:srgbClr val="00B050"/>
              </a:buClr>
              <a:buFont typeface="Wingdings 3" pitchFamily="18" charset="2"/>
              <a:buChar char=""/>
            </a:pPr>
            <a:r>
              <a:rPr lang="en-GB" sz="1700" dirty="0" smtClean="0">
                <a:solidFill>
                  <a:schemeClr val="accent1">
                    <a:lumMod val="75000"/>
                  </a:schemeClr>
                </a:solidFill>
              </a:rPr>
              <a:t>A chemical firm plans to open a new chemical factory. It has chosen a site which it believes is the most profitable one. In coming to this decision, the managers considered only the costs and benefits to the firm itself. These are called </a:t>
            </a:r>
            <a:r>
              <a:rPr lang="en-GB" sz="1700" b="1" dirty="0" smtClean="0">
                <a:solidFill>
                  <a:schemeClr val="accent1">
                    <a:lumMod val="75000"/>
                  </a:schemeClr>
                </a:solidFill>
              </a:rPr>
              <a:t>private costs</a:t>
            </a:r>
            <a:r>
              <a:rPr lang="en-GB" sz="1700" dirty="0" smtClean="0">
                <a:solidFill>
                  <a:schemeClr val="accent1">
                    <a:lumMod val="75000"/>
                  </a:schemeClr>
                </a:solidFill>
              </a:rPr>
              <a:t> and </a:t>
            </a:r>
            <a:r>
              <a:rPr lang="en-GB" sz="1700" b="1" dirty="0" smtClean="0">
                <a:solidFill>
                  <a:schemeClr val="accent1">
                    <a:lumMod val="75000"/>
                  </a:schemeClr>
                </a:solidFill>
              </a:rPr>
              <a:t>private benefits.</a:t>
            </a:r>
            <a:r>
              <a:rPr lang="en-GB" sz="1700" dirty="0" smtClean="0">
                <a:solidFill>
                  <a:schemeClr val="accent1">
                    <a:lumMod val="75000"/>
                  </a:schemeClr>
                </a:solidFill>
              </a:rPr>
              <a:t> These are likely to be:</a:t>
            </a: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700" dirty="0" smtClean="0">
              <a:solidFill>
                <a:schemeClr val="accent1">
                  <a:lumMod val="75000"/>
                </a:schemeClr>
              </a:solidFill>
            </a:endParaRPr>
          </a:p>
          <a:p>
            <a:pPr marL="285750" indent="-285750">
              <a:spcAft>
                <a:spcPts val="400"/>
              </a:spcAft>
              <a:buClr>
                <a:srgbClr val="00B050"/>
              </a:buClr>
              <a:buFont typeface="Wingdings 3" pitchFamily="18" charset="2"/>
              <a:buChar char=""/>
            </a:pPr>
            <a:r>
              <a:rPr lang="en-GB" sz="1700" dirty="0" smtClean="0">
                <a:solidFill>
                  <a:schemeClr val="accent1">
                    <a:lumMod val="75000"/>
                  </a:schemeClr>
                </a:solidFill>
              </a:rPr>
              <a:t>Unfortunately, the site chosen is near a housing estate. It is currently part of a park used by local residents. Waste products from the factory will be tipped into local rivers or quarries.</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330</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nvGraphicFramePr>
        <p:xfrm>
          <a:off x="381000" y="3657600"/>
          <a:ext cx="8458200" cy="2148840"/>
        </p:xfrm>
        <a:graphic>
          <a:graphicData uri="http://schemas.openxmlformats.org/drawingml/2006/table">
            <a:tbl>
              <a:tblPr firstRow="1" bandRow="1">
                <a:tableStyleId>{5C22544A-7EE6-4342-B048-85BDC9FD1C3A}</a:tableStyleId>
              </a:tblPr>
              <a:tblGrid>
                <a:gridCol w="5257800"/>
                <a:gridCol w="3200400"/>
              </a:tblGrid>
              <a:tr h="296768">
                <a:tc>
                  <a:txBody>
                    <a:bodyPr/>
                    <a:lstStyle/>
                    <a:p>
                      <a:r>
                        <a:rPr lang="en-US" sz="1500" dirty="0" smtClean="0">
                          <a:latin typeface="Arial" pitchFamily="34" charset="0"/>
                          <a:cs typeface="Arial" pitchFamily="34" charset="0"/>
                        </a:rPr>
                        <a:t>Private Costs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itchFamily="34" charset="0"/>
                          <a:cs typeface="Arial" pitchFamily="34" charset="0"/>
                        </a:rPr>
                        <a:t>Private Benefits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2599">
                <a:tc>
                  <a:txBody>
                    <a:bodyPr/>
                    <a:lstStyle/>
                    <a:p>
                      <a:r>
                        <a:rPr lang="en-US" sz="1500" dirty="0" smtClean="0">
                          <a:latin typeface="Arial" pitchFamily="34" charset="0"/>
                          <a:cs typeface="Arial" pitchFamily="34" charset="0"/>
                        </a:rPr>
                        <a:t>Cost</a:t>
                      </a:r>
                      <a:r>
                        <a:rPr lang="en-US" sz="1500" baseline="0" dirty="0" smtClean="0">
                          <a:latin typeface="Arial" pitchFamily="34" charset="0"/>
                          <a:cs typeface="Arial" pitchFamily="34" charset="0"/>
                        </a:rPr>
                        <a:t> of Land</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itchFamily="34" charset="0"/>
                          <a:cs typeface="Arial" pitchFamily="34" charset="0"/>
                        </a:rPr>
                        <a:t>The money made from the sale of the chemical products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768">
                <a:tc>
                  <a:txBody>
                    <a:bodyPr/>
                    <a:lstStyle/>
                    <a:p>
                      <a:r>
                        <a:rPr lang="en-US" sz="1500" dirty="0" smtClean="0">
                          <a:latin typeface="Arial" pitchFamily="34" charset="0"/>
                          <a:cs typeface="Arial" pitchFamily="34" charset="0"/>
                        </a:rPr>
                        <a:t>Cost of Construction</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768">
                <a:tc>
                  <a:txBody>
                    <a:bodyPr/>
                    <a:lstStyle/>
                    <a:p>
                      <a:r>
                        <a:rPr lang="en-US" sz="1500" dirty="0" err="1" smtClean="0">
                          <a:latin typeface="Arial" pitchFamily="34" charset="0"/>
                          <a:cs typeface="Arial" pitchFamily="34" charset="0"/>
                        </a:rPr>
                        <a:t>Labour</a:t>
                      </a:r>
                      <a:r>
                        <a:rPr lang="en-US" sz="1500" baseline="0" dirty="0" smtClean="0">
                          <a:latin typeface="Arial" pitchFamily="34" charset="0"/>
                          <a:cs typeface="Arial" pitchFamily="34" charset="0"/>
                        </a:rPr>
                        <a:t> Costs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50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768">
                <a:tc>
                  <a:txBody>
                    <a:bodyPr/>
                    <a:lstStyle/>
                    <a:p>
                      <a:r>
                        <a:rPr lang="en-US" sz="1500" dirty="0" smtClean="0">
                          <a:latin typeface="Arial" pitchFamily="34" charset="0"/>
                          <a:cs typeface="Arial" pitchFamily="34" charset="0"/>
                        </a:rPr>
                        <a:t>Costs of running the plant when it has been built</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50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768">
                <a:tc>
                  <a:txBody>
                    <a:bodyPr/>
                    <a:lstStyle/>
                    <a:p>
                      <a:r>
                        <a:rPr lang="en-US" sz="1500" dirty="0" smtClean="0">
                          <a:latin typeface="Arial" pitchFamily="34" charset="0"/>
                          <a:cs typeface="Arial" pitchFamily="34" charset="0"/>
                        </a:rPr>
                        <a:t>Transport Costs</a:t>
                      </a:r>
                      <a:r>
                        <a:rPr lang="en-US" sz="1500" baseline="0" dirty="0" smtClean="0">
                          <a:latin typeface="Arial" pitchFamily="34" charset="0"/>
                          <a:cs typeface="Arial" pitchFamily="34" charset="0"/>
                        </a:rPr>
                        <a:t> of materials and completed products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TextBox 8">
            <a:hlinkClick r:id="rId3" action="ppaction://hlinkfile"/>
          </p:cNvPr>
          <p:cNvSpPr txBox="1"/>
          <p:nvPr/>
        </p:nvSpPr>
        <p:spPr>
          <a:xfrm>
            <a:off x="8305800" y="1828800"/>
            <a:ext cx="533400" cy="769441"/>
          </a:xfrm>
          <a:prstGeom prst="rect">
            <a:avLst/>
          </a:prstGeom>
          <a:noFill/>
        </p:spPr>
        <p:txBody>
          <a:bodyPr wrap="square" rtlCol="0">
            <a:spAutoFit/>
          </a:bodyPr>
          <a:lstStyle/>
          <a:p>
            <a:r>
              <a:rPr lang="en-US" sz="4400" b="1" dirty="0" smtClean="0">
                <a:solidFill>
                  <a:srgbClr val="C00000"/>
                </a:solidFill>
              </a:rPr>
              <a:t>?</a:t>
            </a:r>
            <a:endParaRPr lang="en-US" b="1" dirty="0">
              <a:solidFill>
                <a:srgbClr val="C00000"/>
              </a:solidFill>
            </a:endParaRPr>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4000" dirty="0" smtClean="0"/>
              <a:t>6.2.2 – Externalities</a:t>
            </a:r>
            <a:endParaRPr lang="en-GB" sz="4000" b="1" dirty="0" smtClean="0"/>
          </a:p>
        </p:txBody>
      </p:sp>
      <p:sp>
        <p:nvSpPr>
          <p:cNvPr id="8" name="Rectangle 7"/>
          <p:cNvSpPr/>
          <p:nvPr/>
        </p:nvSpPr>
        <p:spPr>
          <a:xfrm>
            <a:off x="323849" y="1143000"/>
            <a:ext cx="8515351" cy="5581015"/>
          </a:xfrm>
          <a:prstGeom prst="rect">
            <a:avLst/>
          </a:prstGeom>
        </p:spPr>
        <p:txBody>
          <a:bodyPr wrap="square">
            <a:spAutoFit/>
          </a:bodyPr>
          <a:lstStyle/>
          <a:p>
            <a:pPr marL="285750" indent="-285750">
              <a:spcAft>
                <a:spcPts val="400"/>
              </a:spcAft>
              <a:buClr>
                <a:srgbClr val="00B050"/>
              </a:buClr>
              <a:buFont typeface="Wingdings 3" pitchFamily="18" charset="2"/>
              <a:buChar char=""/>
            </a:pPr>
            <a:r>
              <a:rPr lang="en-GB" sz="1600" dirty="0" smtClean="0">
                <a:solidFill>
                  <a:schemeClr val="accent1">
                    <a:lumMod val="75000"/>
                  </a:schemeClr>
                </a:solidFill>
              </a:rPr>
              <a:t>The factory will create a lot of noise and fumes. The area is one with a high level of unemployment – people’s incomes are below the national average.</a:t>
            </a:r>
          </a:p>
          <a:p>
            <a:pPr marL="285750" indent="-285750">
              <a:spcAft>
                <a:spcPts val="400"/>
              </a:spcAft>
              <a:buClr>
                <a:srgbClr val="00B050"/>
              </a:buClr>
              <a:buFont typeface="Wingdings 3" pitchFamily="18" charset="2"/>
              <a:buChar char=""/>
            </a:pPr>
            <a:r>
              <a:rPr lang="en-GB" sz="1600" dirty="0" smtClean="0">
                <a:solidFill>
                  <a:schemeClr val="accent1">
                    <a:lumMod val="75000"/>
                  </a:schemeClr>
                </a:solidFill>
              </a:rPr>
              <a:t>Before deciding whether or not to grant planning permission the government also considers the </a:t>
            </a:r>
            <a:r>
              <a:rPr lang="en-GB" sz="1600" b="1" dirty="0" smtClean="0">
                <a:solidFill>
                  <a:schemeClr val="accent1">
                    <a:lumMod val="75000"/>
                  </a:schemeClr>
                </a:solidFill>
              </a:rPr>
              <a:t>external costs</a:t>
            </a:r>
            <a:r>
              <a:rPr lang="en-GB" sz="1600" dirty="0" smtClean="0">
                <a:solidFill>
                  <a:schemeClr val="accent1">
                    <a:lumMod val="75000"/>
                  </a:schemeClr>
                </a:solidFill>
              </a:rPr>
              <a:t> and </a:t>
            </a:r>
            <a:r>
              <a:rPr lang="en-GB" sz="1600" b="1" dirty="0" smtClean="0">
                <a:solidFill>
                  <a:schemeClr val="accent1">
                    <a:lumMod val="75000"/>
                  </a:schemeClr>
                </a:solidFill>
              </a:rPr>
              <a:t>external benefits</a:t>
            </a:r>
            <a:r>
              <a:rPr lang="en-GB" sz="1600" dirty="0" smtClean="0">
                <a:solidFill>
                  <a:schemeClr val="accent1">
                    <a:lumMod val="75000"/>
                  </a:schemeClr>
                </a:solidFill>
              </a:rPr>
              <a:t> – that is, the impact on the rest of society other than the business itself.</a:t>
            </a:r>
          </a:p>
          <a:p>
            <a:pPr marL="285750" indent="-285750">
              <a:spcAft>
                <a:spcPts val="400"/>
              </a:spcAft>
              <a:buClr>
                <a:srgbClr val="00B050"/>
              </a:buClr>
              <a:buFont typeface="Wingdings 3" pitchFamily="18" charset="2"/>
              <a:buChar char=""/>
            </a:pPr>
            <a:endParaRPr lang="en-GB" sz="16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6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6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6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600" dirty="0" smtClean="0">
              <a:solidFill>
                <a:schemeClr val="accent1">
                  <a:lumMod val="75000"/>
                </a:schemeClr>
              </a:solidFill>
            </a:endParaRPr>
          </a:p>
          <a:p>
            <a:pPr marL="285750" indent="-285750">
              <a:spcAft>
                <a:spcPts val="400"/>
              </a:spcAft>
              <a:buClr>
                <a:srgbClr val="00B050"/>
              </a:buClr>
              <a:buFont typeface="Wingdings 3" pitchFamily="18" charset="2"/>
              <a:buChar char=""/>
            </a:pPr>
            <a:endParaRPr lang="en-GB" sz="1600" dirty="0" smtClean="0">
              <a:solidFill>
                <a:schemeClr val="accent1">
                  <a:lumMod val="75000"/>
                </a:schemeClr>
              </a:solidFill>
            </a:endParaRPr>
          </a:p>
          <a:p>
            <a:pPr marL="285750" indent="-285750">
              <a:spcAft>
                <a:spcPts val="400"/>
              </a:spcAft>
              <a:buClr>
                <a:srgbClr val="00B050"/>
              </a:buClr>
              <a:buFont typeface="Wingdings 3" pitchFamily="18" charset="2"/>
              <a:buChar char=""/>
            </a:pPr>
            <a:r>
              <a:rPr lang="en-GB" sz="1600" dirty="0" smtClean="0">
                <a:solidFill>
                  <a:schemeClr val="accent1">
                    <a:lumMod val="75000"/>
                  </a:schemeClr>
                </a:solidFill>
              </a:rPr>
              <a:t>The government will try to give a value to all these costs and benefits. This is called cost-benefit analysis. This is not easy to do. For example, what is the cost of losing parkland for children to play on? Estimates are made and then the total costs and benefits of the decision are added up.</a:t>
            </a:r>
          </a:p>
          <a:p>
            <a:pPr marL="573088" indent="-233363">
              <a:spcAft>
                <a:spcPts val="400"/>
              </a:spcAft>
              <a:buClr>
                <a:srgbClr val="00B050"/>
              </a:buClr>
              <a:buFont typeface="Arial" pitchFamily="34" charset="0"/>
              <a:buChar char="•"/>
            </a:pPr>
            <a:r>
              <a:rPr lang="en-GB" sz="1600" dirty="0" smtClean="0">
                <a:solidFill>
                  <a:schemeClr val="accent1">
                    <a:lumMod val="75000"/>
                  </a:schemeClr>
                </a:solidFill>
              </a:rPr>
              <a:t>Private costs, added to external costs, give a total </a:t>
            </a:r>
            <a:r>
              <a:rPr lang="en-GB" sz="1600" b="1" dirty="0" smtClean="0">
                <a:solidFill>
                  <a:schemeClr val="accent1">
                    <a:lumMod val="75000"/>
                  </a:schemeClr>
                </a:solidFill>
              </a:rPr>
              <a:t>social cost</a:t>
            </a:r>
            <a:endParaRPr lang="en-GB" sz="1600" dirty="0" smtClean="0">
              <a:solidFill>
                <a:schemeClr val="accent1">
                  <a:lumMod val="75000"/>
                </a:schemeClr>
              </a:solidFill>
            </a:endParaRPr>
          </a:p>
          <a:p>
            <a:pPr marL="573088" indent="-233363">
              <a:spcAft>
                <a:spcPts val="400"/>
              </a:spcAft>
              <a:buClr>
                <a:srgbClr val="00B050"/>
              </a:buClr>
              <a:buFont typeface="Arial" pitchFamily="34" charset="0"/>
              <a:buChar char="•"/>
            </a:pPr>
            <a:r>
              <a:rPr lang="en-GB" sz="1600" dirty="0" smtClean="0">
                <a:solidFill>
                  <a:schemeClr val="accent1">
                    <a:lumMod val="75000"/>
                  </a:schemeClr>
                </a:solidFill>
              </a:rPr>
              <a:t>Private benefits, added to external benefits, give a total </a:t>
            </a:r>
            <a:r>
              <a:rPr lang="en-GB" sz="1600" b="1" dirty="0" smtClean="0">
                <a:solidFill>
                  <a:schemeClr val="accent1">
                    <a:lumMod val="75000"/>
                  </a:schemeClr>
                </a:solidFill>
              </a:rPr>
              <a:t>social benefit</a:t>
            </a:r>
            <a:r>
              <a:rPr lang="en-GB" sz="1600" dirty="0" smtClean="0">
                <a:solidFill>
                  <a:schemeClr val="accent1">
                    <a:lumMod val="75000"/>
                  </a:schemeClr>
                </a:solidFill>
              </a:rPr>
              <a:t> figure</a:t>
            </a:r>
          </a:p>
          <a:p>
            <a:pPr marL="285750" indent="-285750">
              <a:spcAft>
                <a:spcPts val="400"/>
              </a:spcAft>
              <a:buClr>
                <a:srgbClr val="00B050"/>
              </a:buClr>
              <a:buFont typeface="Wingdings 3" pitchFamily="18" charset="2"/>
              <a:buChar char=""/>
            </a:pPr>
            <a:r>
              <a:rPr lang="en-GB" sz="1600" dirty="0" smtClean="0">
                <a:solidFill>
                  <a:schemeClr val="accent1">
                    <a:lumMod val="75000"/>
                  </a:schemeClr>
                </a:solidFill>
              </a:rPr>
              <a:t>If the total social benefit is greater than the total social cost, the scheme is likely to be accepted. If, however, the total social cost is greater than the total social benefit, the government will probably refuse permission.</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331</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nvGraphicFramePr>
        <p:xfrm>
          <a:off x="381000" y="2529840"/>
          <a:ext cx="8458200" cy="1737360"/>
        </p:xfrm>
        <a:graphic>
          <a:graphicData uri="http://schemas.openxmlformats.org/drawingml/2006/table">
            <a:tbl>
              <a:tblPr firstRow="1" bandRow="1">
                <a:tableStyleId>{5C22544A-7EE6-4342-B048-85BDC9FD1C3A}</a:tableStyleId>
              </a:tblPr>
              <a:tblGrid>
                <a:gridCol w="3429000"/>
                <a:gridCol w="5029200"/>
              </a:tblGrid>
              <a:tr h="296768">
                <a:tc>
                  <a:txBody>
                    <a:bodyPr/>
                    <a:lstStyle/>
                    <a:p>
                      <a:r>
                        <a:rPr lang="en-US" sz="1500" dirty="0" smtClean="0">
                          <a:latin typeface="Arial" pitchFamily="34" charset="0"/>
                          <a:cs typeface="Arial" pitchFamily="34" charset="0"/>
                        </a:rPr>
                        <a:t>External Costs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itchFamily="34" charset="0"/>
                          <a:cs typeface="Arial" pitchFamily="34" charset="0"/>
                        </a:rPr>
                        <a:t>External Benefits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600">
                <a:tc>
                  <a:txBody>
                    <a:bodyPr/>
                    <a:lstStyle/>
                    <a:p>
                      <a:r>
                        <a:rPr lang="en-US" sz="1500" dirty="0" smtClean="0">
                          <a:latin typeface="Arial" pitchFamily="34" charset="0"/>
                          <a:cs typeface="Arial" pitchFamily="34" charset="0"/>
                        </a:rPr>
                        <a:t>Waste products will cause pollution</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itchFamily="34" charset="0"/>
                          <a:cs typeface="Arial" pitchFamily="34" charset="0"/>
                        </a:rPr>
                        <a:t>Jobs</a:t>
                      </a:r>
                      <a:r>
                        <a:rPr lang="en-US" sz="1500" baseline="0" dirty="0" smtClean="0">
                          <a:latin typeface="Arial" pitchFamily="34" charset="0"/>
                          <a:cs typeface="Arial" pitchFamily="34" charset="0"/>
                        </a:rPr>
                        <a:t> will be created</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768">
                <a:tc>
                  <a:txBody>
                    <a:bodyPr/>
                    <a:lstStyle/>
                    <a:p>
                      <a:r>
                        <a:rPr lang="en-US" sz="1500" dirty="0" smtClean="0">
                          <a:latin typeface="Arial" pitchFamily="34" charset="0"/>
                          <a:cs typeface="Arial" pitchFamily="34" charset="0"/>
                        </a:rPr>
                        <a:t>Smoke</a:t>
                      </a:r>
                      <a:r>
                        <a:rPr lang="en-US" sz="1500" baseline="0" dirty="0" smtClean="0">
                          <a:latin typeface="Arial" pitchFamily="34" charset="0"/>
                          <a:cs typeface="Arial" pitchFamily="34" charset="0"/>
                        </a:rPr>
                        <a:t> and fumes may damage the health of residents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itchFamily="34" charset="0"/>
                          <a:cs typeface="Arial" pitchFamily="34" charset="0"/>
                        </a:rPr>
                        <a:t>Other firms may move into the area to provide services to the chemical firm</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768">
                <a:tc>
                  <a:txBody>
                    <a:bodyPr/>
                    <a:lstStyle/>
                    <a:p>
                      <a:r>
                        <a:rPr lang="en-US" sz="1500" dirty="0" smtClean="0">
                          <a:latin typeface="Arial" pitchFamily="34" charset="0"/>
                          <a:cs typeface="Arial" pitchFamily="34" charset="0"/>
                        </a:rPr>
                        <a:t>Parkland</a:t>
                      </a:r>
                      <a:r>
                        <a:rPr lang="en-US" sz="1500" baseline="0" dirty="0" smtClean="0">
                          <a:latin typeface="Arial" pitchFamily="34" charset="0"/>
                          <a:cs typeface="Arial" pitchFamily="34" charset="0"/>
                        </a:rPr>
                        <a:t> cannot now be used by local residents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itchFamily="34" charset="0"/>
                          <a:cs typeface="Arial" pitchFamily="34" charset="0"/>
                        </a:rPr>
                        <a:t>The chemical factory will pay taxes – government might increase spending on social projects e.g. more hospitals.</a:t>
                      </a:r>
                      <a:endParaRPr lang="en-US" sz="15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TextBox 8">
            <a:hlinkClick r:id="rId3" action="ppaction://hlinkfile"/>
          </p:cNvPr>
          <p:cNvSpPr txBox="1"/>
          <p:nvPr/>
        </p:nvSpPr>
        <p:spPr>
          <a:xfrm>
            <a:off x="8305800" y="1143000"/>
            <a:ext cx="533400" cy="769441"/>
          </a:xfrm>
          <a:prstGeom prst="rect">
            <a:avLst/>
          </a:prstGeom>
          <a:noFill/>
        </p:spPr>
        <p:txBody>
          <a:bodyPr wrap="square" rtlCol="0">
            <a:spAutoFit/>
          </a:bodyPr>
          <a:lstStyle/>
          <a:p>
            <a:r>
              <a:rPr lang="en-US" sz="4400" b="1" dirty="0" smtClean="0">
                <a:solidFill>
                  <a:srgbClr val="C00000"/>
                </a:solidFill>
              </a:rPr>
              <a:t>?</a:t>
            </a:r>
            <a:endParaRPr lang="en-US" b="1" dirty="0">
              <a:solidFill>
                <a:srgbClr val="C00000"/>
              </a:solidFill>
            </a:endParaRPr>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4000" dirty="0" smtClean="0"/>
              <a:t>6.2.2 – Externalities – Activity</a:t>
            </a:r>
            <a:endParaRPr lang="en-GB" sz="4000" b="1" dirty="0" smtClean="0"/>
          </a:p>
        </p:txBody>
      </p:sp>
      <p:sp>
        <p:nvSpPr>
          <p:cNvPr id="8" name="Rectangle 7"/>
          <p:cNvSpPr/>
          <p:nvPr/>
        </p:nvSpPr>
        <p:spPr>
          <a:xfrm>
            <a:off x="323849" y="1143000"/>
            <a:ext cx="8515351" cy="1066959"/>
          </a:xfrm>
          <a:prstGeom prst="rect">
            <a:avLst/>
          </a:prstGeom>
        </p:spPr>
        <p:txBody>
          <a:bodyPr wrap="square">
            <a:spAutoFit/>
          </a:bodyPr>
          <a:lstStyle/>
          <a:p>
            <a:pPr marL="285750" indent="-285750">
              <a:spcAft>
                <a:spcPts val="400"/>
              </a:spcAft>
              <a:buClr>
                <a:srgbClr val="00B050"/>
              </a:buClr>
            </a:pPr>
            <a:r>
              <a:rPr lang="en-GB" sz="2000" b="1" dirty="0" smtClean="0"/>
              <a:t>Sustainable Development</a:t>
            </a:r>
          </a:p>
          <a:p>
            <a:pPr marL="341313" indent="-341313">
              <a:spcAft>
                <a:spcPts val="400"/>
              </a:spcAft>
              <a:buClr>
                <a:srgbClr val="00B050"/>
              </a:buClr>
              <a:buFont typeface="Wingdings 3" pitchFamily="18" charset="2"/>
              <a:buChar char=""/>
            </a:pPr>
            <a:r>
              <a:rPr lang="en-GB" sz="2000" dirty="0" smtClean="0"/>
              <a:t>Look at the following information about the world’s demand for energy and carbon dioxide emissions:</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330</a:t>
            </a:r>
            <a:endParaRPr lang="en-GB" sz="2000" b="1" dirty="0">
              <a:latin typeface="Arial" panose="020B0604020202020204" pitchFamily="34" charset="0"/>
              <a:cs typeface="Arial" panose="020B0604020202020204" pitchFamily="34" charset="0"/>
            </a:endParaRPr>
          </a:p>
        </p:txBody>
      </p:sp>
      <p:pic>
        <p:nvPicPr>
          <p:cNvPr id="36866" name="Picture 2" descr="http://photos.mongabay.com/09/forecast_energy.jpg"/>
          <p:cNvPicPr>
            <a:picLocks noChangeAspect="1" noChangeArrowheads="1"/>
          </p:cNvPicPr>
          <p:nvPr/>
        </p:nvPicPr>
        <p:blipFill>
          <a:blip r:embed="rId3"/>
          <a:srcRect/>
          <a:stretch>
            <a:fillRect/>
          </a:stretch>
        </p:blipFill>
        <p:spPr bwMode="auto">
          <a:xfrm>
            <a:off x="1447800" y="2209800"/>
            <a:ext cx="6248400" cy="4229101"/>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4000" dirty="0" smtClean="0"/>
              <a:t>6.2.2 – Externalities – Activity</a:t>
            </a:r>
            <a:endParaRPr lang="en-GB" sz="4000" b="1" dirty="0" smtClean="0"/>
          </a:p>
        </p:txBody>
      </p:sp>
      <p:sp>
        <p:nvSpPr>
          <p:cNvPr id="8" name="Rectangle 7"/>
          <p:cNvSpPr/>
          <p:nvPr/>
        </p:nvSpPr>
        <p:spPr>
          <a:xfrm>
            <a:off x="304801" y="1143000"/>
            <a:ext cx="3733800" cy="2246769"/>
          </a:xfrm>
          <a:prstGeom prst="rect">
            <a:avLst/>
          </a:prstGeom>
        </p:spPr>
        <p:txBody>
          <a:bodyPr wrap="square">
            <a:spAutoFit/>
          </a:bodyPr>
          <a:lstStyle/>
          <a:p>
            <a:pPr marL="341313" indent="-341313">
              <a:spcAft>
                <a:spcPts val="400"/>
              </a:spcAft>
              <a:buClr>
                <a:srgbClr val="00B050"/>
              </a:buClr>
              <a:buFont typeface="Wingdings 3" pitchFamily="18" charset="2"/>
              <a:buChar char=""/>
            </a:pPr>
            <a:r>
              <a:rPr lang="en-GB" sz="2000" dirty="0" smtClean="0"/>
              <a:t>These graphs show some of the problems that world economic and population growth is resulting in. Many economists and environmentalists argue that this rapid rate of energy use</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332</a:t>
            </a:r>
            <a:endParaRPr lang="en-GB" sz="2000" b="1" dirty="0">
              <a:latin typeface="Arial" panose="020B0604020202020204" pitchFamily="34" charset="0"/>
              <a:cs typeface="Arial" panose="020B0604020202020204" pitchFamily="34" charset="0"/>
            </a:endParaRPr>
          </a:p>
        </p:txBody>
      </p:sp>
      <p:pic>
        <p:nvPicPr>
          <p:cNvPr id="43010" name="Picture 2" descr="http://bloomtrigger.com/Content/PagesImages/Population-graph.png"/>
          <p:cNvPicPr>
            <a:picLocks noChangeAspect="1" noChangeArrowheads="1"/>
          </p:cNvPicPr>
          <p:nvPr/>
        </p:nvPicPr>
        <p:blipFill>
          <a:blip r:embed="rId3"/>
          <a:srcRect l="4383" r="3577" b="14894"/>
          <a:stretch>
            <a:fillRect/>
          </a:stretch>
        </p:blipFill>
        <p:spPr bwMode="auto">
          <a:xfrm>
            <a:off x="4038600" y="1143000"/>
            <a:ext cx="4800600" cy="2286000"/>
          </a:xfrm>
          <a:prstGeom prst="rect">
            <a:avLst/>
          </a:prstGeom>
          <a:noFill/>
        </p:spPr>
      </p:pic>
      <p:sp>
        <p:nvSpPr>
          <p:cNvPr id="7" name="Rectangle 6"/>
          <p:cNvSpPr/>
          <p:nvPr/>
        </p:nvSpPr>
        <p:spPr>
          <a:xfrm>
            <a:off x="381000" y="3409890"/>
            <a:ext cx="8382000" cy="2605842"/>
          </a:xfrm>
          <a:prstGeom prst="rect">
            <a:avLst/>
          </a:prstGeom>
        </p:spPr>
        <p:txBody>
          <a:bodyPr wrap="square">
            <a:spAutoFit/>
          </a:bodyPr>
          <a:lstStyle/>
          <a:p>
            <a:pPr marL="231775">
              <a:spcAft>
                <a:spcPts val="400"/>
              </a:spcAft>
              <a:buClr>
                <a:srgbClr val="00B050"/>
              </a:buClr>
            </a:pPr>
            <a:r>
              <a:rPr lang="en-GB" sz="2000" dirty="0" smtClean="0"/>
              <a:t>and pollution cannot continue of the world is to enjoy the standards we have today. Using up scarce resources at a very fast rate will mean that there may be fewer resources in the future. Creating so much pollution may lead to health and climate problems that put at risk the wellbeing of millions of people.</a:t>
            </a:r>
          </a:p>
          <a:p>
            <a:pPr marL="341313" indent="-341313">
              <a:spcAft>
                <a:spcPts val="400"/>
              </a:spcAft>
              <a:buClr>
                <a:srgbClr val="00B050"/>
              </a:buClr>
              <a:buFont typeface="Wingdings 3" pitchFamily="18" charset="2"/>
              <a:buChar char=""/>
            </a:pPr>
            <a:r>
              <a:rPr lang="en-GB" sz="2000" b="1" dirty="0" smtClean="0">
                <a:solidFill>
                  <a:srgbClr val="C00000"/>
                </a:solidFill>
              </a:rPr>
              <a:t>Sustainable Development</a:t>
            </a:r>
            <a:r>
              <a:rPr lang="en-GB" sz="2000" dirty="0" smtClean="0">
                <a:solidFill>
                  <a:srgbClr val="C00000"/>
                </a:solidFill>
              </a:rPr>
              <a:t> </a:t>
            </a:r>
            <a:r>
              <a:rPr lang="en-GB" sz="2000" dirty="0" smtClean="0"/>
              <a:t>means trying to achieve economic growth but without damaging the environment and society for future generations.</a:t>
            </a:r>
            <a:endParaRPr lang="en-GB" sz="2000" b="1" dirty="0" smtClean="0"/>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2900" dirty="0" smtClean="0"/>
              <a:t>6.2.3 – Externalities – Sustainable Development</a:t>
            </a:r>
            <a:endParaRPr lang="en-GB" sz="2900" b="1" dirty="0" smtClean="0"/>
          </a:p>
        </p:txBody>
      </p:sp>
      <p:sp>
        <p:nvSpPr>
          <p:cNvPr id="8" name="Rectangle 7"/>
          <p:cNvSpPr/>
          <p:nvPr/>
        </p:nvSpPr>
        <p:spPr>
          <a:xfrm>
            <a:off x="304801" y="1143000"/>
            <a:ext cx="6476999" cy="5319405"/>
          </a:xfrm>
          <a:prstGeom prst="rect">
            <a:avLst/>
          </a:prstGeom>
        </p:spPr>
        <p:txBody>
          <a:bodyPr wrap="square">
            <a:spAutoFit/>
          </a:bodyPr>
          <a:lstStyle/>
          <a:p>
            <a:pPr marL="341313" indent="-341313">
              <a:spcAft>
                <a:spcPts val="400"/>
              </a:spcAft>
              <a:buClr>
                <a:srgbClr val="00B050"/>
              </a:buClr>
            </a:pPr>
            <a:r>
              <a:rPr lang="en-GB" sz="1900" b="1" dirty="0" smtClean="0"/>
              <a:t>Sustainable development – what can businesses do?</a:t>
            </a:r>
          </a:p>
          <a:p>
            <a:pPr marL="341313" indent="-341313">
              <a:spcAft>
                <a:spcPts val="400"/>
              </a:spcAft>
              <a:buClr>
                <a:srgbClr val="00B050"/>
              </a:buClr>
              <a:buFont typeface="Wingdings 3" pitchFamily="18" charset="2"/>
              <a:buChar char=""/>
            </a:pPr>
            <a:r>
              <a:rPr lang="en-GB" sz="1900" dirty="0" smtClean="0"/>
              <a:t>Use </a:t>
            </a:r>
            <a:r>
              <a:rPr lang="en-GB" sz="1900" b="1" dirty="0" smtClean="0"/>
              <a:t>renewable energy</a:t>
            </a:r>
            <a:r>
              <a:rPr lang="en-GB" sz="1900" dirty="0" smtClean="0"/>
              <a:t> – by fitting solar panels or buying energy that uses renewable sources such as wind or tidal power.</a:t>
            </a:r>
          </a:p>
          <a:p>
            <a:pPr marL="341313" indent="-341313">
              <a:spcAft>
                <a:spcPts val="400"/>
              </a:spcAft>
              <a:buClr>
                <a:srgbClr val="00B050"/>
              </a:buClr>
              <a:buFont typeface="Wingdings 3" pitchFamily="18" charset="2"/>
              <a:buChar char=""/>
            </a:pPr>
            <a:r>
              <a:rPr lang="en-GB" sz="1900" b="1" dirty="0" smtClean="0"/>
              <a:t>Recycle waste - </a:t>
            </a:r>
            <a:r>
              <a:rPr lang="en-GB" sz="1900" dirty="0" smtClean="0"/>
              <a:t> by re-using water and other products that would otherwise be wasted or disposed of, total use of resources is reduced.</a:t>
            </a:r>
          </a:p>
          <a:p>
            <a:pPr marL="341313" indent="-341313">
              <a:spcAft>
                <a:spcPts val="400"/>
              </a:spcAft>
              <a:buClr>
                <a:srgbClr val="00B050"/>
              </a:buClr>
              <a:buFont typeface="Wingdings 3" pitchFamily="18" charset="2"/>
              <a:buChar char=""/>
            </a:pPr>
            <a:r>
              <a:rPr lang="en-GB" sz="1900" b="1" dirty="0" smtClean="0"/>
              <a:t>Use fewer resources – </a:t>
            </a:r>
            <a:r>
              <a:rPr lang="en-GB" sz="1900" dirty="0" smtClean="0"/>
              <a:t>lean production (chapter 4) is about managing production so efficiently that the minimum quantity of resources is used.</a:t>
            </a:r>
          </a:p>
          <a:p>
            <a:pPr marL="341313" indent="-341313">
              <a:spcAft>
                <a:spcPts val="400"/>
              </a:spcAft>
              <a:buClr>
                <a:srgbClr val="00B050"/>
              </a:buClr>
              <a:buFont typeface="Wingdings 3" pitchFamily="18" charset="2"/>
              <a:buChar char=""/>
            </a:pPr>
            <a:r>
              <a:rPr lang="en-GB" sz="1900" b="1" dirty="0" smtClean="0"/>
              <a:t>Develop new ‘environmentally friendly’ products and production methods - </a:t>
            </a:r>
            <a:r>
              <a:rPr lang="en-GB" sz="1900" dirty="0" smtClean="0"/>
              <a:t> for example, replacing drink cans and bottles with biodegradable packaging that will not damage the environment.</a:t>
            </a:r>
          </a:p>
          <a:p>
            <a:pPr marL="341313" indent="-341313">
              <a:spcAft>
                <a:spcPts val="400"/>
              </a:spcAft>
              <a:buClr>
                <a:srgbClr val="00B050"/>
              </a:buClr>
              <a:buFont typeface="Wingdings 3" pitchFamily="18" charset="2"/>
              <a:buChar char=""/>
            </a:pPr>
            <a:r>
              <a:rPr lang="en-GB" sz="1900" dirty="0" smtClean="0"/>
              <a:t>By using these </a:t>
            </a:r>
            <a:r>
              <a:rPr lang="en-GB" sz="1900" b="1" dirty="0" smtClean="0"/>
              <a:t>sustainable production methods</a:t>
            </a:r>
            <a:r>
              <a:rPr lang="en-GB" sz="1900" dirty="0" smtClean="0"/>
              <a:t> businesses respond positively to environmental pressures and opportunities.</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332</a:t>
            </a:r>
            <a:endParaRPr lang="en-GB" sz="2000" b="1" dirty="0">
              <a:latin typeface="Arial" panose="020B0604020202020204" pitchFamily="34" charset="0"/>
              <a:cs typeface="Arial" panose="020B0604020202020204" pitchFamily="34" charset="0"/>
            </a:endParaRPr>
          </a:p>
        </p:txBody>
      </p:sp>
      <p:pic>
        <p:nvPicPr>
          <p:cNvPr id="45058" name="Picture 2" descr="http://www.howitworksdaily.com/wp-content/uploads/2015/09/renewable_energy.jpg"/>
          <p:cNvPicPr>
            <a:picLocks noChangeAspect="1" noChangeArrowheads="1"/>
          </p:cNvPicPr>
          <p:nvPr/>
        </p:nvPicPr>
        <p:blipFill>
          <a:blip r:embed="rId3" cstate="print"/>
          <a:srcRect l="11163"/>
          <a:stretch>
            <a:fillRect/>
          </a:stretch>
        </p:blipFill>
        <p:spPr bwMode="auto">
          <a:xfrm>
            <a:off x="6781800" y="5181600"/>
            <a:ext cx="2047875" cy="1409701"/>
          </a:xfrm>
          <a:prstGeom prst="rect">
            <a:avLst/>
          </a:prstGeom>
          <a:noFill/>
          <a:effectLst>
            <a:outerShdw blurRad="177800" dist="38100" dir="2700000" sx="104000" sy="104000" algn="tl" rotWithShape="0">
              <a:prstClr val="black">
                <a:alpha val="40000"/>
              </a:prstClr>
            </a:outerShdw>
          </a:effectLst>
        </p:spPr>
      </p:pic>
      <p:pic>
        <p:nvPicPr>
          <p:cNvPr id="45060" name="Picture 4" descr="http://www.ecitb.org.uk/custom/ecitb/tinyMceUpload/Renewables.jpg"/>
          <p:cNvPicPr>
            <a:picLocks noChangeAspect="1" noChangeArrowheads="1"/>
          </p:cNvPicPr>
          <p:nvPr/>
        </p:nvPicPr>
        <p:blipFill>
          <a:blip r:embed="rId4" cstate="print"/>
          <a:srcRect t="10876" b="18432"/>
          <a:stretch>
            <a:fillRect/>
          </a:stretch>
        </p:blipFill>
        <p:spPr bwMode="auto">
          <a:xfrm>
            <a:off x="6705600" y="1143000"/>
            <a:ext cx="2114550" cy="990600"/>
          </a:xfrm>
          <a:prstGeom prst="rect">
            <a:avLst/>
          </a:prstGeom>
          <a:noFill/>
          <a:effectLst>
            <a:outerShdw blurRad="177800" dist="38100" dir="2700000" sx="104000" sy="104000" algn="tl" rotWithShape="0">
              <a:prstClr val="black">
                <a:alpha val="40000"/>
              </a:prstClr>
            </a:outerShdw>
          </a:effectLst>
        </p:spPr>
      </p:pic>
      <p:pic>
        <p:nvPicPr>
          <p:cNvPr id="45062" name="Picture 6" descr="http://www.fvbenergy.com/wp-content/uploads/2012/12/renewable-energy-chart.jpg"/>
          <p:cNvPicPr>
            <a:picLocks noChangeAspect="1" noChangeArrowheads="1"/>
          </p:cNvPicPr>
          <p:nvPr/>
        </p:nvPicPr>
        <p:blipFill>
          <a:blip r:embed="rId5"/>
          <a:srcRect/>
          <a:stretch>
            <a:fillRect/>
          </a:stretch>
        </p:blipFill>
        <p:spPr bwMode="auto">
          <a:xfrm>
            <a:off x="6705600" y="3733800"/>
            <a:ext cx="2133600" cy="1295400"/>
          </a:xfrm>
          <a:prstGeom prst="rect">
            <a:avLst/>
          </a:prstGeom>
          <a:noFill/>
          <a:effectLst>
            <a:outerShdw blurRad="177800" dist="38100" dir="2700000" sx="104000" sy="104000" algn="tl" rotWithShape="0">
              <a:prstClr val="black">
                <a:alpha val="40000"/>
              </a:prstClr>
            </a:outerShdw>
          </a:effectLst>
        </p:spPr>
      </p:pic>
      <p:pic>
        <p:nvPicPr>
          <p:cNvPr id="45064" name="Picture 8" descr="http://www.greenbiz.com/sites/default/files/resize/inline/Pelamis-machines-1-800-597x398.jpg"/>
          <p:cNvPicPr>
            <a:picLocks noChangeAspect="1" noChangeArrowheads="1"/>
          </p:cNvPicPr>
          <p:nvPr/>
        </p:nvPicPr>
        <p:blipFill>
          <a:blip r:embed="rId6"/>
          <a:srcRect t="23920" r="30897" b="11412"/>
          <a:stretch>
            <a:fillRect/>
          </a:stretch>
        </p:blipFill>
        <p:spPr bwMode="auto">
          <a:xfrm>
            <a:off x="6686633" y="2286000"/>
            <a:ext cx="2152567" cy="1295400"/>
          </a:xfrm>
          <a:prstGeom prst="rect">
            <a:avLst/>
          </a:prstGeom>
          <a:noFill/>
          <a:effectLst>
            <a:outerShdw blurRad="177800" dist="38100" dir="2700000" sx="104000" sy="104000" algn="tl" rotWithShape="0">
              <a:prstClr val="black">
                <a:alpha val="40000"/>
              </a:prstClr>
            </a:outerShdw>
          </a:effectLst>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4000" dirty="0" smtClean="0"/>
              <a:t>6.2.3 – Externalities – Activity</a:t>
            </a:r>
            <a:endParaRPr lang="en-GB" sz="4000" b="1" dirty="0" smtClean="0"/>
          </a:p>
        </p:txBody>
      </p:sp>
      <p:sp>
        <p:nvSpPr>
          <p:cNvPr id="8" name="Rectangle 7"/>
          <p:cNvSpPr/>
          <p:nvPr/>
        </p:nvSpPr>
        <p:spPr>
          <a:xfrm>
            <a:off x="304801" y="1143000"/>
            <a:ext cx="6705599" cy="5314275"/>
          </a:xfrm>
          <a:prstGeom prst="rect">
            <a:avLst/>
          </a:prstGeom>
        </p:spPr>
        <p:txBody>
          <a:bodyPr wrap="square">
            <a:spAutoFit/>
          </a:bodyPr>
          <a:lstStyle/>
          <a:p>
            <a:pPr marL="341313" indent="-341313">
              <a:spcAft>
                <a:spcPts val="400"/>
              </a:spcAft>
              <a:buClr>
                <a:srgbClr val="00B050"/>
              </a:buClr>
            </a:pPr>
            <a:r>
              <a:rPr lang="en-GB" sz="1700" b="1" dirty="0" smtClean="0">
                <a:solidFill>
                  <a:srgbClr val="002060"/>
                </a:solidFill>
              </a:rPr>
              <a:t>Case Study – </a:t>
            </a:r>
            <a:r>
              <a:rPr lang="en-GB" sz="1700" b="1" dirty="0" err="1" smtClean="0">
                <a:solidFill>
                  <a:srgbClr val="002060"/>
                </a:solidFill>
              </a:rPr>
              <a:t>Tunweni</a:t>
            </a:r>
            <a:r>
              <a:rPr lang="en-GB" sz="1700" b="1" dirty="0" smtClean="0">
                <a:solidFill>
                  <a:srgbClr val="002060"/>
                </a:solidFill>
              </a:rPr>
              <a:t> Drinks, Namibia</a:t>
            </a:r>
          </a:p>
          <a:p>
            <a:pPr marL="341313" indent="-341313">
              <a:spcAft>
                <a:spcPts val="400"/>
              </a:spcAft>
              <a:buClr>
                <a:srgbClr val="00B050"/>
              </a:buClr>
              <a:buFont typeface="Wingdings 3" pitchFamily="18" charset="2"/>
              <a:buChar char=""/>
            </a:pPr>
            <a:r>
              <a:rPr lang="en-GB" sz="1700" dirty="0" smtClean="0">
                <a:solidFill>
                  <a:srgbClr val="002060"/>
                </a:solidFill>
              </a:rPr>
              <a:t>This company was the first in Namibia to adopt the country’s Zero Emissions Research Initiative (ZERI). Examples of sustainable development initiatives at the </a:t>
            </a:r>
            <a:r>
              <a:rPr lang="en-GB" sz="1700" dirty="0" err="1" smtClean="0">
                <a:solidFill>
                  <a:srgbClr val="002060"/>
                </a:solidFill>
              </a:rPr>
              <a:t>Tunweni</a:t>
            </a:r>
            <a:r>
              <a:rPr lang="en-GB" sz="1700" dirty="0" smtClean="0">
                <a:solidFill>
                  <a:srgbClr val="002060"/>
                </a:solidFill>
              </a:rPr>
              <a:t> site are:</a:t>
            </a:r>
          </a:p>
          <a:p>
            <a:pPr marL="573088" indent="-231775">
              <a:spcAft>
                <a:spcPts val="400"/>
              </a:spcAft>
              <a:buClr>
                <a:srgbClr val="00B050"/>
              </a:buClr>
              <a:buFont typeface="Arial" pitchFamily="34" charset="0"/>
              <a:buChar char="•"/>
            </a:pPr>
            <a:r>
              <a:rPr lang="en-GB" sz="1700" dirty="0" smtClean="0">
                <a:solidFill>
                  <a:srgbClr val="002060"/>
                </a:solidFill>
              </a:rPr>
              <a:t>Fibres from grain used in the production process are used in cultivating mushrooms.</a:t>
            </a:r>
          </a:p>
          <a:p>
            <a:pPr marL="573088" indent="-231775">
              <a:spcAft>
                <a:spcPts val="400"/>
              </a:spcAft>
              <a:buClr>
                <a:srgbClr val="00B050"/>
              </a:buClr>
              <a:buFont typeface="Arial" pitchFamily="34" charset="0"/>
              <a:buChar char="•"/>
            </a:pPr>
            <a:r>
              <a:rPr lang="en-GB" sz="1700" dirty="0" smtClean="0">
                <a:solidFill>
                  <a:srgbClr val="002060"/>
                </a:solidFill>
              </a:rPr>
              <a:t>Methane gas is produced from waste using a biodigester – the gas is used as energy within the plant.</a:t>
            </a:r>
          </a:p>
          <a:p>
            <a:pPr marL="573088" indent="-231775">
              <a:spcAft>
                <a:spcPts val="400"/>
              </a:spcAft>
              <a:buClr>
                <a:srgbClr val="00B050"/>
              </a:buClr>
              <a:buFont typeface="Arial" pitchFamily="34" charset="0"/>
              <a:buChar char="•"/>
            </a:pPr>
            <a:r>
              <a:rPr lang="en-GB" sz="1700" dirty="0" smtClean="0">
                <a:solidFill>
                  <a:srgbClr val="002060"/>
                </a:solidFill>
              </a:rPr>
              <a:t>Waste water is used to farm fish in a newly constructed pond.</a:t>
            </a:r>
          </a:p>
          <a:p>
            <a:pPr marL="341313" indent="-341313">
              <a:spcAft>
                <a:spcPts val="400"/>
              </a:spcAft>
              <a:buClr>
                <a:srgbClr val="00B050"/>
              </a:buClr>
              <a:buFont typeface="Wingdings 3" pitchFamily="18" charset="2"/>
              <a:buChar char=""/>
            </a:pPr>
            <a:r>
              <a:rPr lang="en-GB" sz="1700" dirty="0" smtClean="0">
                <a:solidFill>
                  <a:srgbClr val="002060"/>
                </a:solidFill>
              </a:rPr>
              <a:t>‘This makes our business much more sustainable and gives us a competitive edge’ said the Chief Executive of </a:t>
            </a:r>
            <a:r>
              <a:rPr lang="en-GB" sz="1700" dirty="0" err="1" smtClean="0">
                <a:solidFill>
                  <a:srgbClr val="002060"/>
                </a:solidFill>
              </a:rPr>
              <a:t>Tunweni</a:t>
            </a:r>
            <a:r>
              <a:rPr lang="en-GB" sz="1700" dirty="0" smtClean="0">
                <a:solidFill>
                  <a:srgbClr val="002060"/>
                </a:solidFill>
              </a:rPr>
              <a:t> Drinks.</a:t>
            </a:r>
          </a:p>
          <a:p>
            <a:pPr marL="341313" indent="-341313">
              <a:spcAft>
                <a:spcPts val="400"/>
              </a:spcAft>
              <a:buClr>
                <a:srgbClr val="00B050"/>
              </a:buClr>
            </a:pPr>
            <a:r>
              <a:rPr lang="en-GB" sz="1700" b="1" dirty="0" smtClean="0">
                <a:solidFill>
                  <a:srgbClr val="C00000"/>
                </a:solidFill>
              </a:rPr>
              <a:t>Activity 27.2</a:t>
            </a:r>
          </a:p>
          <a:p>
            <a:pPr marL="341313" indent="-341313">
              <a:spcAft>
                <a:spcPts val="400"/>
              </a:spcAft>
              <a:buClr>
                <a:srgbClr val="00B050"/>
              </a:buClr>
              <a:buFont typeface="Wingdings 3" pitchFamily="18" charset="2"/>
              <a:buChar char=""/>
            </a:pPr>
            <a:r>
              <a:rPr lang="en-GB" sz="1700" dirty="0" smtClean="0">
                <a:solidFill>
                  <a:srgbClr val="C00000"/>
                </a:solidFill>
              </a:rPr>
              <a:t>Using the case study above:</a:t>
            </a:r>
          </a:p>
          <a:p>
            <a:pPr marL="574675" indent="-287338">
              <a:spcAft>
                <a:spcPts val="400"/>
              </a:spcAft>
              <a:buClr>
                <a:srgbClr val="00B050"/>
              </a:buClr>
              <a:buFont typeface="+mj-lt"/>
              <a:buAutoNum type="alphaLcParenR"/>
            </a:pPr>
            <a:r>
              <a:rPr lang="en-GB" sz="1700" dirty="0" smtClean="0">
                <a:solidFill>
                  <a:srgbClr val="C00000"/>
                </a:solidFill>
              </a:rPr>
              <a:t>What is meant by the term ‘sustainable development’?</a:t>
            </a:r>
          </a:p>
          <a:p>
            <a:pPr marL="574675" indent="-287338">
              <a:spcAft>
                <a:spcPts val="400"/>
              </a:spcAft>
              <a:buClr>
                <a:srgbClr val="00B050"/>
              </a:buClr>
              <a:buFont typeface="+mj-lt"/>
              <a:buAutoNum type="alphaLcParenR"/>
            </a:pPr>
            <a:r>
              <a:rPr lang="en-GB" sz="1700" dirty="0" smtClean="0">
                <a:solidFill>
                  <a:srgbClr val="C00000"/>
                </a:solidFill>
              </a:rPr>
              <a:t>Explain why the three initiatives taken by </a:t>
            </a:r>
            <a:r>
              <a:rPr lang="en-GB" sz="1700" dirty="0" err="1" smtClean="0">
                <a:solidFill>
                  <a:srgbClr val="C00000"/>
                </a:solidFill>
              </a:rPr>
              <a:t>Tunweni</a:t>
            </a:r>
            <a:r>
              <a:rPr lang="en-GB" sz="1700" dirty="0" smtClean="0">
                <a:solidFill>
                  <a:srgbClr val="C00000"/>
                </a:solidFill>
              </a:rPr>
              <a:t> Drinks make the business ‘more sustainable’.</a:t>
            </a:r>
          </a:p>
          <a:p>
            <a:pPr marL="574675" indent="-287338">
              <a:spcAft>
                <a:spcPts val="400"/>
              </a:spcAft>
              <a:buClr>
                <a:srgbClr val="00B050"/>
              </a:buClr>
              <a:buFont typeface="+mj-lt"/>
              <a:buAutoNum type="alphaLcParenR"/>
            </a:pPr>
            <a:r>
              <a:rPr lang="en-GB" sz="1700" dirty="0" smtClean="0">
                <a:solidFill>
                  <a:srgbClr val="C00000"/>
                </a:solidFill>
              </a:rPr>
              <a:t>Explain why the Chief Executive believes that the business now has a ‘competitive edge’.</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333</a:t>
            </a:r>
            <a:endParaRPr lang="en-GB" sz="2000" b="1" dirty="0">
              <a:latin typeface="Arial" panose="020B0604020202020204" pitchFamily="34" charset="0"/>
              <a:cs typeface="Arial" panose="020B0604020202020204" pitchFamily="34" charset="0"/>
            </a:endParaRPr>
          </a:p>
        </p:txBody>
      </p:sp>
      <p:sp>
        <p:nvSpPr>
          <p:cNvPr id="9" name="TextBox 8"/>
          <p:cNvSpPr txBox="1"/>
          <p:nvPr/>
        </p:nvSpPr>
        <p:spPr>
          <a:xfrm>
            <a:off x="6324600" y="5943600"/>
            <a:ext cx="457200" cy="646331"/>
          </a:xfrm>
          <a:prstGeom prst="rect">
            <a:avLst/>
          </a:prstGeom>
          <a:noFill/>
        </p:spPr>
        <p:txBody>
          <a:bodyPr wrap="square" rtlCol="0">
            <a:spAutoFit/>
          </a:bodyPr>
          <a:lstStyle/>
          <a:p>
            <a:r>
              <a:rPr lang="en-US" sz="3600" b="1" dirty="0" smtClean="0">
                <a:solidFill>
                  <a:srgbClr val="C00000"/>
                </a:solidFill>
              </a:rPr>
              <a:t>?</a:t>
            </a:r>
            <a:endParaRPr lang="en-US" b="1" dirty="0">
              <a:solidFill>
                <a:srgbClr val="C00000"/>
              </a:solidFill>
            </a:endParaRPr>
          </a:p>
        </p:txBody>
      </p:sp>
      <p:pic>
        <p:nvPicPr>
          <p:cNvPr id="46082" name="Picture 2">
            <a:hlinkClick r:id="rId3"/>
          </p:cNvPr>
          <p:cNvPicPr>
            <a:picLocks noChangeAspect="1" noChangeArrowheads="1"/>
          </p:cNvPicPr>
          <p:nvPr/>
        </p:nvPicPr>
        <p:blipFill>
          <a:blip r:embed="rId4" cstate="print"/>
          <a:srcRect l="12500" t="9000" r="12500" b="28000"/>
          <a:stretch>
            <a:fillRect/>
          </a:stretch>
        </p:blipFill>
        <p:spPr bwMode="auto">
          <a:xfrm>
            <a:off x="6934200" y="1143000"/>
            <a:ext cx="1912257" cy="1003935"/>
          </a:xfrm>
          <a:prstGeom prst="rect">
            <a:avLst/>
          </a:prstGeom>
          <a:noFill/>
          <a:ln w="9525">
            <a:noFill/>
            <a:miter lim="800000"/>
            <a:headEnd/>
            <a:tailEnd/>
          </a:ln>
          <a:effectLst/>
        </p:spPr>
      </p:pic>
      <p:pic>
        <p:nvPicPr>
          <p:cNvPr id="46083" name="Picture 3">
            <a:hlinkClick r:id="rId5"/>
          </p:cNvPr>
          <p:cNvPicPr>
            <a:picLocks noChangeAspect="1" noChangeArrowheads="1"/>
          </p:cNvPicPr>
          <p:nvPr/>
        </p:nvPicPr>
        <p:blipFill>
          <a:blip r:embed="rId6" cstate="print"/>
          <a:srcRect l="9375" t="9000" r="29375" b="35000"/>
          <a:stretch>
            <a:fillRect/>
          </a:stretch>
        </p:blipFill>
        <p:spPr bwMode="auto">
          <a:xfrm>
            <a:off x="6934200" y="2362200"/>
            <a:ext cx="1905000" cy="1088571"/>
          </a:xfrm>
          <a:prstGeom prst="rect">
            <a:avLst/>
          </a:prstGeom>
          <a:noFill/>
          <a:ln w="9525">
            <a:noFill/>
            <a:miter lim="800000"/>
            <a:headEnd/>
            <a:tailEnd/>
          </a:ln>
          <a:effectLst/>
        </p:spPr>
      </p:pic>
      <p:pic>
        <p:nvPicPr>
          <p:cNvPr id="46085" name="Picture 5" descr="http://www.zeri.org/ZERI/Home_files/prueba.jpg"/>
          <p:cNvPicPr>
            <a:picLocks noChangeAspect="1" noChangeArrowheads="1"/>
          </p:cNvPicPr>
          <p:nvPr/>
        </p:nvPicPr>
        <p:blipFill>
          <a:blip r:embed="rId7"/>
          <a:srcRect l="2638" t="10811" r="74938" b="56757"/>
          <a:stretch>
            <a:fillRect/>
          </a:stretch>
        </p:blipFill>
        <p:spPr bwMode="auto">
          <a:xfrm>
            <a:off x="6934200" y="3733800"/>
            <a:ext cx="1905000" cy="672353"/>
          </a:xfrm>
          <a:prstGeom prst="rect">
            <a:avLst/>
          </a:prstGeom>
          <a:noFill/>
        </p:spPr>
      </p:pic>
      <p:pic>
        <p:nvPicPr>
          <p:cNvPr id="46087" name="Picture 7" descr="http://insideevs.com/wp-content/uploads/2014/01/leaf-100000.jpg"/>
          <p:cNvPicPr>
            <a:picLocks noChangeAspect="1" noChangeArrowheads="1"/>
          </p:cNvPicPr>
          <p:nvPr/>
        </p:nvPicPr>
        <p:blipFill>
          <a:blip r:embed="rId8" cstate="print"/>
          <a:srcRect/>
          <a:stretch>
            <a:fillRect/>
          </a:stretch>
        </p:blipFill>
        <p:spPr bwMode="auto">
          <a:xfrm>
            <a:off x="6921716" y="4648200"/>
            <a:ext cx="1898434" cy="990600"/>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10639363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000" dirty="0" smtClean="0"/>
              <a:t>6.2.4 – Responding to Environmental Pressures</a:t>
            </a:r>
            <a:endParaRPr lang="en-GB" sz="3000" b="1" dirty="0" smtClean="0"/>
          </a:p>
        </p:txBody>
      </p:sp>
      <p:sp>
        <p:nvSpPr>
          <p:cNvPr id="8" name="Rectangle 7"/>
          <p:cNvSpPr/>
          <p:nvPr/>
        </p:nvSpPr>
        <p:spPr>
          <a:xfrm>
            <a:off x="304801" y="1143000"/>
            <a:ext cx="8458199" cy="5504071"/>
          </a:xfrm>
          <a:prstGeom prst="rect">
            <a:avLst/>
          </a:prstGeom>
        </p:spPr>
        <p:txBody>
          <a:bodyPr wrap="square">
            <a:spAutoFit/>
          </a:bodyPr>
          <a:lstStyle/>
          <a:p>
            <a:pPr marL="341313" indent="-341313">
              <a:spcAft>
                <a:spcPts val="400"/>
              </a:spcAft>
              <a:buClr>
                <a:srgbClr val="00B050"/>
              </a:buClr>
              <a:buFont typeface="Wingdings 3" pitchFamily="18" charset="2"/>
              <a:buChar char=""/>
            </a:pPr>
            <a:r>
              <a:rPr lang="en-GB" sz="1500" dirty="0" smtClean="0"/>
              <a:t>How can society make business give the environment a higher priority? There are 3 main ways.</a:t>
            </a:r>
          </a:p>
          <a:p>
            <a:pPr marL="341313" indent="-341313">
              <a:spcAft>
                <a:spcPts val="400"/>
              </a:spcAft>
              <a:buClr>
                <a:srgbClr val="00B050"/>
              </a:buClr>
            </a:pPr>
            <a:r>
              <a:rPr lang="en-GB" sz="1500" b="1" dirty="0" smtClean="0"/>
              <a:t>Pressure Groups</a:t>
            </a:r>
          </a:p>
          <a:p>
            <a:pPr marL="341313" indent="-341313">
              <a:spcAft>
                <a:spcPts val="400"/>
              </a:spcAft>
              <a:buClr>
                <a:srgbClr val="00B050"/>
              </a:buClr>
              <a:buFont typeface="Wingdings 3" pitchFamily="18" charset="2"/>
              <a:buChar char=""/>
            </a:pPr>
            <a:r>
              <a:rPr lang="en-GB" sz="1500" dirty="0" smtClean="0"/>
              <a:t>Bad publicity is bad news! If a firm is reported as destroying an important natural site or dumping waste in the sea, then many consumers will stop buying its products. An increasing proportion of consumers are becoming concerned about their environment. Firms obviously want to sell goods profitably. If sales of a product fall because consumers think it is harmful to nature, then the business may have to quickly change its products or its production methods.</a:t>
            </a:r>
          </a:p>
          <a:p>
            <a:pPr marL="341313" indent="-341313">
              <a:spcAft>
                <a:spcPts val="400"/>
              </a:spcAft>
              <a:buClr>
                <a:srgbClr val="00B050"/>
              </a:buClr>
              <a:buFont typeface="Wingdings 3" pitchFamily="18" charset="2"/>
              <a:buChar char=""/>
            </a:pPr>
            <a:r>
              <a:rPr lang="en-GB" sz="1500" b="1" dirty="0" smtClean="0">
                <a:solidFill>
                  <a:srgbClr val="C00000"/>
                </a:solidFill>
              </a:rPr>
              <a:t>Pressure Groups</a:t>
            </a:r>
            <a:r>
              <a:rPr lang="en-GB" sz="1500" dirty="0" smtClean="0">
                <a:solidFill>
                  <a:srgbClr val="C00000"/>
                </a:solidFill>
              </a:rPr>
              <a:t> </a:t>
            </a:r>
            <a:r>
              <a:rPr lang="en-GB" sz="1500" dirty="0" smtClean="0"/>
              <a:t>are becoming increasingly powerful. They can take some very effective actions against businesses that are not socially responsible. Groups such as Greenpeace and Earth First! Have tried to block up firms’ waste pipes or organise </a:t>
            </a:r>
            <a:r>
              <a:rPr lang="en-GB" sz="1500" b="1" dirty="0" smtClean="0">
                <a:solidFill>
                  <a:srgbClr val="C00000"/>
                </a:solidFill>
              </a:rPr>
              <a:t>consumer boycotts</a:t>
            </a:r>
            <a:r>
              <a:rPr lang="en-GB" sz="1500" b="1" dirty="0" smtClean="0"/>
              <a:t>.</a:t>
            </a:r>
          </a:p>
          <a:p>
            <a:pPr marL="341313" indent="-341313">
              <a:spcAft>
                <a:spcPts val="400"/>
              </a:spcAft>
              <a:buClr>
                <a:srgbClr val="00B050"/>
              </a:buClr>
              <a:buFont typeface="Wingdings 3" pitchFamily="18" charset="2"/>
              <a:buChar char=""/>
            </a:pPr>
            <a:r>
              <a:rPr lang="en-GB" sz="1500" dirty="0" smtClean="0"/>
              <a:t>Pressure group activity is likely to change business actions when:</a:t>
            </a:r>
          </a:p>
          <a:p>
            <a:pPr marL="574675" indent="-287338">
              <a:spcAft>
                <a:spcPts val="400"/>
              </a:spcAft>
              <a:buClr>
                <a:srgbClr val="00B050"/>
              </a:buClr>
              <a:buFont typeface="+mj-lt"/>
              <a:buAutoNum type="alphaLcParenR"/>
            </a:pPr>
            <a:r>
              <a:rPr lang="en-GB" sz="1500" dirty="0" smtClean="0"/>
              <a:t>They have popular public support and receive much media coverage</a:t>
            </a:r>
          </a:p>
          <a:p>
            <a:pPr marL="574675" indent="-287338">
              <a:spcAft>
                <a:spcPts val="400"/>
              </a:spcAft>
              <a:buClr>
                <a:srgbClr val="00B050"/>
              </a:buClr>
              <a:buFont typeface="+mj-lt"/>
              <a:buAutoNum type="alphaLcParenR"/>
            </a:pPr>
            <a:r>
              <a:rPr lang="en-GB" sz="1500" dirty="0" smtClean="0"/>
              <a:t>Consumer boycotts result in much reduced sales for the firm</a:t>
            </a:r>
          </a:p>
          <a:p>
            <a:pPr marL="574675" indent="-287338">
              <a:spcAft>
                <a:spcPts val="400"/>
              </a:spcAft>
              <a:buClr>
                <a:srgbClr val="00B050"/>
              </a:buClr>
              <a:buFont typeface="+mj-lt"/>
              <a:buAutoNum type="alphaLcParenR"/>
            </a:pPr>
            <a:r>
              <a:rPr lang="en-GB" sz="1500" dirty="0" smtClean="0"/>
              <a:t>The group is well organised and financed</a:t>
            </a:r>
          </a:p>
          <a:p>
            <a:pPr marL="287338" indent="-287338">
              <a:spcAft>
                <a:spcPts val="400"/>
              </a:spcAft>
              <a:buClr>
                <a:srgbClr val="00B050"/>
              </a:buClr>
              <a:buFont typeface="Wingdings 3" pitchFamily="18" charset="2"/>
              <a:buChar char=""/>
            </a:pPr>
            <a:r>
              <a:rPr lang="en-GB" sz="1500" dirty="0" smtClean="0"/>
              <a:t>Pressure group activity is unlikely to result in a change in business actions when:</a:t>
            </a:r>
          </a:p>
          <a:p>
            <a:pPr marL="574675" indent="-287338">
              <a:spcAft>
                <a:spcPts val="400"/>
              </a:spcAft>
              <a:buClr>
                <a:srgbClr val="00B050"/>
              </a:buClr>
              <a:buFont typeface="+mj-lt"/>
              <a:buAutoNum type="alphaLcParenR"/>
            </a:pPr>
            <a:r>
              <a:rPr lang="en-GB" sz="1500" dirty="0" smtClean="0"/>
              <a:t>What the firm is doing is unpopular but not illegal, such as testing drugs on animals</a:t>
            </a:r>
          </a:p>
          <a:p>
            <a:pPr marL="574675" indent="-287338">
              <a:spcAft>
                <a:spcPts val="400"/>
              </a:spcAft>
              <a:buClr>
                <a:srgbClr val="00B050"/>
              </a:buClr>
              <a:buFont typeface="+mj-lt"/>
              <a:buAutoNum type="alphaLcParenR"/>
            </a:pPr>
            <a:r>
              <a:rPr lang="en-GB" sz="1500" dirty="0" smtClean="0"/>
              <a:t>The cost to the business of changing its methods is more than the possible cost of poor image and lost sales</a:t>
            </a:r>
          </a:p>
          <a:p>
            <a:pPr marL="574675" indent="-287338">
              <a:spcAft>
                <a:spcPts val="400"/>
              </a:spcAft>
              <a:buClr>
                <a:srgbClr val="00B050"/>
              </a:buClr>
              <a:buFont typeface="+mj-lt"/>
              <a:buAutoNum type="alphaLcParenR"/>
            </a:pPr>
            <a:r>
              <a:rPr lang="en-GB" sz="1500" dirty="0" smtClean="0"/>
              <a:t>The firm sells to other businesses rather than to consumers – public pressure will be less effective.</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333</a:t>
            </a:r>
            <a:endParaRPr lang="en-GB" sz="2000" b="1" dirty="0">
              <a:latin typeface="Arial" panose="020B0604020202020204" pitchFamily="34" charset="0"/>
              <a:cs typeface="Arial" panose="020B0604020202020204" pitchFamily="34" charset="0"/>
            </a:endParaRPr>
          </a:p>
        </p:txBody>
      </p:sp>
      <p:pic>
        <p:nvPicPr>
          <p:cNvPr id="49154" name="Picture 2" descr="http://www.greenpeace.org/usa/wp-content/uploads/2015/07/Greenpeace-logo.png"/>
          <p:cNvPicPr>
            <a:picLocks noChangeAspect="1" noChangeArrowheads="1"/>
          </p:cNvPicPr>
          <p:nvPr/>
        </p:nvPicPr>
        <p:blipFill>
          <a:blip r:embed="rId3" cstate="print"/>
          <a:srcRect l="3270" t="33103" r="1907" b="28276"/>
          <a:stretch>
            <a:fillRect/>
          </a:stretch>
        </p:blipFill>
        <p:spPr bwMode="auto">
          <a:xfrm>
            <a:off x="6019800" y="1447800"/>
            <a:ext cx="2819400" cy="453697"/>
          </a:xfrm>
          <a:prstGeom prst="rect">
            <a:avLst/>
          </a:prstGeom>
          <a:noFill/>
        </p:spPr>
      </p:pic>
      <p:pic>
        <p:nvPicPr>
          <p:cNvPr id="49156" name="Picture 4" descr="http://earthfirstjournal.org/design/wp-content/uploads/sites/7/2015/04/Earth01.jp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517027" y="3886200"/>
            <a:ext cx="1322173" cy="1371600"/>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200" dirty="0" smtClean="0"/>
              <a:t>6.2.5 – Laws Passed by the Government</a:t>
            </a:r>
            <a:endParaRPr lang="en-GB" sz="3200" b="1" dirty="0" smtClean="0"/>
          </a:p>
        </p:txBody>
      </p:sp>
      <p:sp>
        <p:nvSpPr>
          <p:cNvPr id="8" name="Rectangle 7"/>
          <p:cNvSpPr/>
          <p:nvPr/>
        </p:nvSpPr>
        <p:spPr>
          <a:xfrm>
            <a:off x="304801" y="1143000"/>
            <a:ext cx="5714999" cy="5006499"/>
          </a:xfrm>
          <a:prstGeom prst="rect">
            <a:avLst/>
          </a:prstGeom>
        </p:spPr>
        <p:txBody>
          <a:bodyPr wrap="square">
            <a:spAutoFit/>
          </a:bodyPr>
          <a:lstStyle/>
          <a:p>
            <a:pPr marL="341313" indent="-341313">
              <a:spcAft>
                <a:spcPts val="400"/>
              </a:spcAft>
              <a:buClr>
                <a:srgbClr val="00B050"/>
              </a:buClr>
              <a:buFont typeface="Wingdings 3" pitchFamily="18" charset="2"/>
              <a:buChar char=""/>
            </a:pPr>
            <a:r>
              <a:rPr lang="en-GB" dirty="0" smtClean="0"/>
              <a:t>Governments can make business activities illegal. </a:t>
            </a:r>
            <a:br>
              <a:rPr lang="en-GB" dirty="0" smtClean="0"/>
            </a:br>
            <a:r>
              <a:rPr lang="en-GB" dirty="0" smtClean="0"/>
              <a:t>For example:</a:t>
            </a:r>
          </a:p>
          <a:p>
            <a:pPr marL="573088" indent="-233363">
              <a:spcAft>
                <a:spcPts val="400"/>
              </a:spcAft>
              <a:buClr>
                <a:srgbClr val="00B050"/>
              </a:buClr>
              <a:buFont typeface="Arial" pitchFamily="34" charset="0"/>
              <a:buChar char="•"/>
            </a:pPr>
            <a:r>
              <a:rPr lang="en-GB" dirty="0" smtClean="0"/>
              <a:t>Locating in environmentally sensitive areas such as national parks</a:t>
            </a:r>
          </a:p>
          <a:p>
            <a:pPr marL="573088" indent="-233363">
              <a:spcAft>
                <a:spcPts val="400"/>
              </a:spcAft>
              <a:buClr>
                <a:srgbClr val="00B050"/>
              </a:buClr>
              <a:buFont typeface="Arial" pitchFamily="34" charset="0"/>
              <a:buChar char="•"/>
            </a:pPr>
            <a:r>
              <a:rPr lang="en-GB" dirty="0" smtClean="0"/>
              <a:t>Dumping waste products into rivers or the sea – though it is sometimes difficult to prove which firm is responsible for this</a:t>
            </a:r>
          </a:p>
          <a:p>
            <a:pPr marL="573088" indent="-233363">
              <a:spcAft>
                <a:spcPts val="400"/>
              </a:spcAft>
              <a:buClr>
                <a:srgbClr val="00B050"/>
              </a:buClr>
              <a:buFont typeface="Arial" pitchFamily="34" charset="0"/>
              <a:buChar char="•"/>
            </a:pPr>
            <a:r>
              <a:rPr lang="en-GB" dirty="0" smtClean="0"/>
              <a:t>Making products that cannot be easily recycled.</a:t>
            </a:r>
          </a:p>
          <a:p>
            <a:pPr marL="341313" indent="-341313">
              <a:spcAft>
                <a:spcPts val="400"/>
              </a:spcAft>
              <a:buClr>
                <a:srgbClr val="00B050"/>
              </a:buClr>
              <a:buFont typeface="Wingdings 3" pitchFamily="18" charset="2"/>
              <a:buChar char=""/>
            </a:pPr>
            <a:r>
              <a:rPr lang="en-GB" dirty="0" smtClean="0"/>
              <a:t>Manufacturers often complain that these laws make it more expensive for them to produce. This raises prices to consumers. For this reason some governments do not pass strict laws on the environment, hoping that this will encourage firms to produce in their country to create jobs. Do you think that it is socially responsible for a business to locate in a country that does not have strict laws on protecting the environment.</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pic>
        <p:nvPicPr>
          <p:cNvPr id="51202" name="Picture 2" descr="http://images.nationalgeographic.com/wpf/media-live/photos/000/000/cache/air-force-pollution_45_600x450.jpg"/>
          <p:cNvPicPr>
            <a:picLocks noChangeAspect="1" noChangeArrowheads="1"/>
          </p:cNvPicPr>
          <p:nvPr/>
        </p:nvPicPr>
        <p:blipFill>
          <a:blip r:embed="rId3"/>
          <a:srcRect/>
          <a:stretch>
            <a:fillRect/>
          </a:stretch>
        </p:blipFill>
        <p:spPr bwMode="auto">
          <a:xfrm>
            <a:off x="6096000" y="1143001"/>
            <a:ext cx="2743199" cy="2057400"/>
          </a:xfrm>
          <a:prstGeom prst="rect">
            <a:avLst/>
          </a:prstGeom>
          <a:noFill/>
        </p:spPr>
      </p:pic>
      <p:pic>
        <p:nvPicPr>
          <p:cNvPr id="51204" name="Picture 4" descr="https://eia-international.org/wp-content/uploads/Beach_in_Sharm_el-Naga-Red-Sea-Egypt-by-Vberger-225x300.jpg"/>
          <p:cNvPicPr>
            <a:picLocks noChangeAspect="1" noChangeArrowheads="1"/>
          </p:cNvPicPr>
          <p:nvPr/>
        </p:nvPicPr>
        <p:blipFill>
          <a:blip r:embed="rId4"/>
          <a:srcRect t="4669"/>
          <a:stretch>
            <a:fillRect/>
          </a:stretch>
        </p:blipFill>
        <p:spPr bwMode="auto">
          <a:xfrm>
            <a:off x="6096000" y="3352800"/>
            <a:ext cx="2666999" cy="3196249"/>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000" dirty="0" smtClean="0"/>
              <a:t>6.2.5 – Financial Penalties &amp; Pollution Permits</a:t>
            </a:r>
            <a:endParaRPr lang="en-GB" sz="3000" b="1" dirty="0" smtClean="0"/>
          </a:p>
        </p:txBody>
      </p:sp>
      <p:sp>
        <p:nvSpPr>
          <p:cNvPr id="8" name="Rectangle 7"/>
          <p:cNvSpPr/>
          <p:nvPr/>
        </p:nvSpPr>
        <p:spPr>
          <a:xfrm>
            <a:off x="304801" y="1143000"/>
            <a:ext cx="6095999" cy="5427127"/>
          </a:xfrm>
          <a:prstGeom prst="rect">
            <a:avLst/>
          </a:prstGeom>
        </p:spPr>
        <p:txBody>
          <a:bodyPr wrap="square">
            <a:spAutoFit/>
          </a:bodyPr>
          <a:lstStyle/>
          <a:p>
            <a:pPr marL="341313" indent="-341313">
              <a:spcAft>
                <a:spcPts val="400"/>
              </a:spcAft>
              <a:buClr>
                <a:srgbClr val="00B050"/>
              </a:buClr>
              <a:buFont typeface="Wingdings 3" pitchFamily="18" charset="2"/>
              <a:buChar char=""/>
            </a:pPr>
            <a:r>
              <a:rPr lang="en-GB" sz="2000" dirty="0" smtClean="0"/>
              <a:t>Pollution permits are licences to pollute up to a certain level. Governments can sell a permit to a factory that produces pollution. If it produces more pollution than the permit allows, it must either buy more permits form ‘clean’ firms or pay heavy fines. Either way, the costs of the business increase. </a:t>
            </a:r>
          </a:p>
          <a:p>
            <a:pPr marL="341313" indent="-341313">
              <a:spcAft>
                <a:spcPts val="400"/>
              </a:spcAft>
              <a:buClr>
                <a:srgbClr val="00B050"/>
              </a:buClr>
              <a:buFont typeface="Wingdings 3" pitchFamily="18" charset="2"/>
              <a:buChar char=""/>
            </a:pPr>
            <a:r>
              <a:rPr lang="en-GB" sz="2000" dirty="0" smtClean="0"/>
              <a:t>Firms producing much less pollution can sell their permits to ‘dirty’ firms. This encourages firms to produce goods in less polluting ways, Other financial penalties could be additional taxes on goods or factories that create pollution.</a:t>
            </a:r>
          </a:p>
          <a:p>
            <a:pPr marL="341313" indent="-341313">
              <a:spcAft>
                <a:spcPts val="400"/>
              </a:spcAft>
              <a:buClr>
                <a:srgbClr val="00B050"/>
              </a:buClr>
              <a:buFont typeface="Wingdings 3" pitchFamily="18" charset="2"/>
              <a:buChar char=""/>
            </a:pPr>
            <a:r>
              <a:rPr lang="en-GB" sz="2000" dirty="0" smtClean="0"/>
              <a:t>These three types of controls help explain why many businesses now respond to environmental pressures. Being ‘environmentally friendly’ can create a positive public opinion of a business and lead to opportunities for sustainable growth.</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pic>
        <p:nvPicPr>
          <p:cNvPr id="53250" name="Picture 2" descr="http://welkerswikinomics.com/blog/wp-content/uploads/2008/01/pollution-permits_1.jpeg"/>
          <p:cNvPicPr>
            <a:picLocks noChangeAspect="1" noChangeArrowheads="1"/>
          </p:cNvPicPr>
          <p:nvPr/>
        </p:nvPicPr>
        <p:blipFill>
          <a:blip r:embed="rId3"/>
          <a:srcRect/>
          <a:stretch>
            <a:fillRect/>
          </a:stretch>
        </p:blipFill>
        <p:spPr bwMode="auto">
          <a:xfrm>
            <a:off x="6396770" y="1143000"/>
            <a:ext cx="2413856" cy="2209799"/>
          </a:xfrm>
          <a:prstGeom prst="rect">
            <a:avLst/>
          </a:prstGeom>
          <a:noFill/>
        </p:spPr>
      </p:pic>
      <p:pic>
        <p:nvPicPr>
          <p:cNvPr id="53252" name="Picture 4" descr="http://digital.library.unt.edu/ark:/67531/metadc13727/m1/1/med_res/">
            <a:hlinkClick r:id="rId4"/>
          </p:cNvPr>
          <p:cNvPicPr>
            <a:picLocks noChangeAspect="1" noChangeArrowheads="1"/>
          </p:cNvPicPr>
          <p:nvPr/>
        </p:nvPicPr>
        <p:blipFill>
          <a:blip r:embed="rId5"/>
          <a:srcRect/>
          <a:stretch>
            <a:fillRect/>
          </a:stretch>
        </p:blipFill>
        <p:spPr bwMode="auto">
          <a:xfrm>
            <a:off x="6477000" y="3558962"/>
            <a:ext cx="2283683" cy="2956139"/>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200" dirty="0" smtClean="0"/>
              <a:t>6.2.5 – Financial Penalties – Case Study</a:t>
            </a:r>
            <a:endParaRPr lang="en-GB" sz="3200" b="1" dirty="0" smtClean="0"/>
          </a:p>
        </p:txBody>
      </p:sp>
      <p:sp>
        <p:nvSpPr>
          <p:cNvPr id="8" name="Rectangle 7"/>
          <p:cNvSpPr/>
          <p:nvPr/>
        </p:nvSpPr>
        <p:spPr>
          <a:xfrm>
            <a:off x="304801" y="1143000"/>
            <a:ext cx="8534399" cy="5622052"/>
          </a:xfrm>
          <a:prstGeom prst="rect">
            <a:avLst/>
          </a:prstGeom>
        </p:spPr>
        <p:txBody>
          <a:bodyPr wrap="square">
            <a:spAutoFit/>
          </a:bodyPr>
          <a:lstStyle/>
          <a:p>
            <a:pPr marL="341313" indent="-341313">
              <a:spcAft>
                <a:spcPts val="400"/>
              </a:spcAft>
              <a:buClr>
                <a:srgbClr val="00B050"/>
              </a:buClr>
            </a:pPr>
            <a:r>
              <a:rPr lang="en-GB" sz="1600" b="1" dirty="0" smtClean="0">
                <a:solidFill>
                  <a:srgbClr val="002060"/>
                </a:solidFill>
              </a:rPr>
              <a:t>Case Study Example – Should governments use laws to protect the environment</a:t>
            </a:r>
          </a:p>
          <a:p>
            <a:pPr marL="341313" indent="-341313">
              <a:spcAft>
                <a:spcPts val="400"/>
              </a:spcAft>
              <a:buClr>
                <a:srgbClr val="00B050"/>
              </a:buClr>
              <a:buFont typeface="Wingdings 3" pitchFamily="18" charset="2"/>
              <a:buChar char=""/>
            </a:pPr>
            <a:r>
              <a:rPr lang="en-GB" sz="1600" dirty="0" smtClean="0">
                <a:solidFill>
                  <a:srgbClr val="002060"/>
                </a:solidFill>
              </a:rPr>
              <a:t>In Country X, there are very few government controls on business activity. The Government of Country X wants to encourage businesses to start up and grow. A Government Minister said that: ‘Legal controls over pollution and disposal of waste add to business costs. This will discourage production in our country.’ Country X sells many products, such as cars, clothing and chemicals in world markets at very low prices.</a:t>
            </a:r>
          </a:p>
          <a:p>
            <a:pPr marL="341313" indent="-341313">
              <a:spcAft>
                <a:spcPts val="400"/>
              </a:spcAft>
              <a:buClr>
                <a:srgbClr val="00B050"/>
              </a:buClr>
              <a:buFont typeface="Wingdings 3" pitchFamily="18" charset="2"/>
              <a:buChar char=""/>
            </a:pPr>
            <a:r>
              <a:rPr lang="en-GB" sz="1600" dirty="0" smtClean="0">
                <a:solidFill>
                  <a:srgbClr val="002060"/>
                </a:solidFill>
              </a:rPr>
              <a:t>In Country Y, the Government has very strict lows to control the ways in which businesses dispose of their waste, how much pollution they can produce and where new factories are located. A minister in the Government said: ‘We believe that businesses have a social responsibility to our community not to damage the environment. These laws have encouraged businesses to use much cleaner production methods. They have also developed products that pollute the environment much less than cheaper products. Many consumers in the world today will only buy ‘environmentally friendly’ products’.</a:t>
            </a:r>
          </a:p>
          <a:p>
            <a:pPr marL="341313" indent="-341313">
              <a:spcAft>
                <a:spcPts val="400"/>
              </a:spcAft>
              <a:buClr>
                <a:srgbClr val="00B050"/>
              </a:buClr>
            </a:pPr>
            <a:r>
              <a:rPr lang="en-GB" sz="1600" b="1" dirty="0" smtClean="0">
                <a:solidFill>
                  <a:srgbClr val="C00000"/>
                </a:solidFill>
              </a:rPr>
              <a:t>Activity 27.3</a:t>
            </a:r>
            <a:r>
              <a:rPr lang="en-GB" sz="1600" dirty="0" smtClean="0">
                <a:solidFill>
                  <a:srgbClr val="C00000"/>
                </a:solidFill>
              </a:rPr>
              <a:t> - Using the case study:</a:t>
            </a:r>
          </a:p>
          <a:p>
            <a:pPr marL="573088" indent="-287338">
              <a:spcAft>
                <a:spcPts val="400"/>
              </a:spcAft>
              <a:buClr>
                <a:srgbClr val="00B050"/>
              </a:buClr>
              <a:buFont typeface="+mj-lt"/>
              <a:buAutoNum type="alphaLcParenR"/>
            </a:pPr>
            <a:r>
              <a:rPr lang="en-GB" sz="1600" dirty="0" smtClean="0">
                <a:solidFill>
                  <a:srgbClr val="C00000"/>
                </a:solidFill>
              </a:rPr>
              <a:t>What is meant by the term social responsibility?</a:t>
            </a:r>
          </a:p>
          <a:p>
            <a:pPr marL="573088" indent="-287338">
              <a:spcAft>
                <a:spcPts val="400"/>
              </a:spcAft>
              <a:buClr>
                <a:srgbClr val="00B050"/>
              </a:buClr>
              <a:buFont typeface="+mj-lt"/>
              <a:buAutoNum type="alphaLcParenR"/>
            </a:pPr>
            <a:r>
              <a:rPr lang="en-GB" sz="1600" dirty="0" smtClean="0">
                <a:solidFill>
                  <a:srgbClr val="C00000"/>
                </a:solidFill>
              </a:rPr>
              <a:t>Identify and explain </a:t>
            </a:r>
            <a:r>
              <a:rPr lang="en-GB" sz="1600" b="1" dirty="0" smtClean="0">
                <a:solidFill>
                  <a:srgbClr val="C00000"/>
                </a:solidFill>
              </a:rPr>
              <a:t>two </a:t>
            </a:r>
            <a:r>
              <a:rPr lang="en-GB" sz="1600" dirty="0" smtClean="0">
                <a:solidFill>
                  <a:srgbClr val="C00000"/>
                </a:solidFill>
              </a:rPr>
              <a:t>reasons why the Government in Country X does not have strict controls on business activity that affects the environment.</a:t>
            </a:r>
          </a:p>
          <a:p>
            <a:pPr marL="573088" indent="-287338">
              <a:spcAft>
                <a:spcPts val="400"/>
              </a:spcAft>
              <a:buClr>
                <a:srgbClr val="00B050"/>
              </a:buClr>
              <a:buFont typeface="+mj-lt"/>
              <a:buAutoNum type="alphaLcParenR"/>
            </a:pPr>
            <a:r>
              <a:rPr lang="en-GB" sz="1600" dirty="0" smtClean="0">
                <a:solidFill>
                  <a:srgbClr val="C00000"/>
                </a:solidFill>
              </a:rPr>
              <a:t>Identify and explain </a:t>
            </a:r>
            <a:r>
              <a:rPr lang="en-GB" sz="1600" b="1" dirty="0" smtClean="0">
                <a:solidFill>
                  <a:srgbClr val="C00000"/>
                </a:solidFill>
              </a:rPr>
              <a:t>two </a:t>
            </a:r>
            <a:r>
              <a:rPr lang="en-GB" sz="1600" dirty="0" smtClean="0">
                <a:solidFill>
                  <a:srgbClr val="C00000"/>
                </a:solidFill>
              </a:rPr>
              <a:t>ways in which business activity can damage the environment. Use examples from your own country.</a:t>
            </a:r>
          </a:p>
          <a:p>
            <a:pPr marL="573088" indent="-287338">
              <a:spcAft>
                <a:spcPts val="400"/>
              </a:spcAft>
              <a:buClr>
                <a:srgbClr val="00B050"/>
              </a:buClr>
              <a:buFont typeface="+mj-lt"/>
              <a:buAutoNum type="alphaLcParenR"/>
            </a:pPr>
            <a:r>
              <a:rPr lang="en-GB" sz="1600" dirty="0" smtClean="0">
                <a:solidFill>
                  <a:srgbClr val="C00000"/>
                </a:solidFill>
              </a:rPr>
              <a:t>Do you think that the Government of Country Y is right to use strict laws against businesses that damage the environment? Justify your answer.</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sp>
        <p:nvSpPr>
          <p:cNvPr id="7" name="TextBox 6"/>
          <p:cNvSpPr txBox="1"/>
          <p:nvPr/>
        </p:nvSpPr>
        <p:spPr>
          <a:xfrm>
            <a:off x="8382000" y="4495800"/>
            <a:ext cx="457200" cy="646331"/>
          </a:xfrm>
          <a:prstGeom prst="rect">
            <a:avLst/>
          </a:prstGeom>
          <a:noFill/>
        </p:spPr>
        <p:txBody>
          <a:bodyPr wrap="square" rtlCol="0">
            <a:spAutoFit/>
          </a:bodyPr>
          <a:lstStyle/>
          <a:p>
            <a:r>
              <a:rPr lang="en-US" sz="3600" b="1" dirty="0" smtClean="0">
                <a:solidFill>
                  <a:srgbClr val="C00000"/>
                </a:solidFill>
              </a:rPr>
              <a:t>?</a:t>
            </a:r>
            <a:endParaRPr lang="en-US" b="1" dirty="0">
              <a:solidFill>
                <a:srgbClr val="C00000"/>
              </a:solidFill>
            </a:endParaRPr>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600" dirty="0" smtClean="0"/>
              <a:t>6.2.5 – Environmental Issues - Revision</a:t>
            </a:r>
            <a:endParaRPr lang="en-GB" sz="3600" b="1" dirty="0" smtClean="0"/>
          </a:p>
        </p:txBody>
      </p:sp>
      <p:sp>
        <p:nvSpPr>
          <p:cNvPr id="8" name="Rectangle 7"/>
          <p:cNvSpPr/>
          <p:nvPr/>
        </p:nvSpPr>
        <p:spPr>
          <a:xfrm>
            <a:off x="304801" y="1143000"/>
            <a:ext cx="8534399" cy="400110"/>
          </a:xfrm>
          <a:prstGeom prst="rect">
            <a:avLst/>
          </a:prstGeom>
        </p:spPr>
        <p:txBody>
          <a:bodyPr wrap="square">
            <a:spAutoFit/>
          </a:bodyPr>
          <a:lstStyle/>
          <a:p>
            <a:pPr marL="341313" indent="-341313">
              <a:spcAft>
                <a:spcPts val="400"/>
              </a:spcAft>
              <a:buClr>
                <a:srgbClr val="00B050"/>
              </a:buClr>
            </a:pPr>
            <a:r>
              <a:rPr lang="en-GB" sz="2000" b="1" dirty="0" smtClean="0">
                <a:solidFill>
                  <a:srgbClr val="002060"/>
                </a:solidFill>
              </a:rPr>
              <a:t>Revision Summary – Environmental Constraints</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grpSp>
        <p:nvGrpSpPr>
          <p:cNvPr id="9" name="Group 8"/>
          <p:cNvGrpSpPr/>
          <p:nvPr/>
        </p:nvGrpSpPr>
        <p:grpSpPr>
          <a:xfrm>
            <a:off x="5486401" y="2123587"/>
            <a:ext cx="3200398" cy="1000611"/>
            <a:chOff x="4204466" y="2711565"/>
            <a:chExt cx="4252590" cy="874770"/>
          </a:xfrm>
        </p:grpSpPr>
        <p:sp>
          <p:nvSpPr>
            <p:cNvPr id="10" name="Rounded Rectangle 9"/>
            <p:cNvSpPr/>
            <p:nvPr/>
          </p:nvSpPr>
          <p:spPr>
            <a:xfrm>
              <a:off x="5216986" y="2711565"/>
              <a:ext cx="3240070" cy="8747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Use of natural resources that are becoming more scarce</a:t>
              </a:r>
              <a:endParaRPr lang="en-US" sz="2000" dirty="0">
                <a:latin typeface="Calibri" panose="020F0502020204030204" pitchFamily="34" charset="0"/>
              </a:endParaRPr>
            </a:p>
          </p:txBody>
        </p:sp>
        <p:cxnSp>
          <p:nvCxnSpPr>
            <p:cNvPr id="11" name="Straight Arrow Connector 10"/>
            <p:cNvCxnSpPr>
              <a:stCxn id="21" idx="3"/>
              <a:endCxn id="10" idx="1"/>
            </p:cNvCxnSpPr>
            <p:nvPr/>
          </p:nvCxnSpPr>
          <p:spPr>
            <a:xfrm flipV="1">
              <a:off x="4204466" y="3148951"/>
              <a:ext cx="1012521" cy="32567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356993" y="1524001"/>
            <a:ext cx="1977008" cy="1143793"/>
            <a:chOff x="3349019" y="3652044"/>
            <a:chExt cx="2554295" cy="1728706"/>
          </a:xfrm>
        </p:grpSpPr>
        <p:sp>
          <p:nvSpPr>
            <p:cNvPr id="13" name="Rounded Rectangle 12"/>
            <p:cNvSpPr/>
            <p:nvPr/>
          </p:nvSpPr>
          <p:spPr>
            <a:xfrm>
              <a:off x="3349019" y="3652044"/>
              <a:ext cx="2554295" cy="110432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Pollution of Air, Sea, Rivers</a:t>
              </a:r>
              <a:endParaRPr lang="en-US" sz="2000" dirty="0">
                <a:latin typeface="Calibri" panose="020F0502020204030204" pitchFamily="34" charset="0"/>
              </a:endParaRPr>
            </a:p>
          </p:txBody>
        </p:sp>
        <p:cxnSp>
          <p:nvCxnSpPr>
            <p:cNvPr id="14" name="Straight Arrow Connector 13"/>
            <p:cNvCxnSpPr>
              <a:stCxn id="21" idx="0"/>
              <a:endCxn id="13" idx="2"/>
            </p:cNvCxnSpPr>
            <p:nvPr/>
          </p:nvCxnSpPr>
          <p:spPr>
            <a:xfrm rot="5400000" flipH="1" flipV="1">
              <a:off x="4314577" y="5068135"/>
              <a:ext cx="623178" cy="20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57200" y="2123589"/>
            <a:ext cx="2747394" cy="1186656"/>
            <a:chOff x="-174341" y="4917253"/>
            <a:chExt cx="3476595" cy="1740194"/>
          </a:xfrm>
        </p:grpSpPr>
        <p:sp>
          <p:nvSpPr>
            <p:cNvPr id="16" name="Rounded Rectangle 15"/>
            <p:cNvSpPr/>
            <p:nvPr/>
          </p:nvSpPr>
          <p:spPr>
            <a:xfrm>
              <a:off x="-174341" y="4917253"/>
              <a:ext cx="2699891" cy="174019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Global warming caused by energy consumption</a:t>
              </a:r>
              <a:endParaRPr lang="en-US" sz="1600" dirty="0">
                <a:latin typeface="Calibri" panose="020F0502020204030204" pitchFamily="34" charset="0"/>
              </a:endParaRPr>
            </a:p>
          </p:txBody>
        </p:sp>
        <p:cxnSp>
          <p:nvCxnSpPr>
            <p:cNvPr id="17" name="Straight Arrow Connector 16"/>
            <p:cNvCxnSpPr>
              <a:stCxn id="21" idx="1"/>
              <a:endCxn id="16" idx="3"/>
            </p:cNvCxnSpPr>
            <p:nvPr/>
          </p:nvCxnSpPr>
          <p:spPr>
            <a:xfrm rot="10800000">
              <a:off x="2525551" y="5787351"/>
              <a:ext cx="776703" cy="4098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81000" y="4921949"/>
            <a:ext cx="2518792" cy="1402652"/>
            <a:chOff x="3775933" y="3959264"/>
            <a:chExt cx="3470098" cy="1206001"/>
          </a:xfrm>
          <a:solidFill>
            <a:schemeClr val="tx2">
              <a:lumMod val="75000"/>
            </a:schemeClr>
          </a:solidFill>
        </p:grpSpPr>
        <p:sp>
          <p:nvSpPr>
            <p:cNvPr id="19" name="Rounded Rectangle 18"/>
            <p:cNvSpPr/>
            <p:nvPr/>
          </p:nvSpPr>
          <p:spPr>
            <a:xfrm>
              <a:off x="3775933" y="4510097"/>
              <a:ext cx="3359343" cy="655168"/>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Laws barring certain waste disposal</a:t>
              </a:r>
              <a:endParaRPr lang="en-US" sz="2000" dirty="0">
                <a:latin typeface="Calibri" panose="020F0502020204030204" pitchFamily="34" charset="0"/>
              </a:endParaRPr>
            </a:p>
          </p:txBody>
        </p:sp>
        <p:cxnSp>
          <p:nvCxnSpPr>
            <p:cNvPr id="20" name="Straight Arrow Connector 19"/>
            <p:cNvCxnSpPr>
              <a:stCxn id="25" idx="1"/>
              <a:endCxn id="19" idx="0"/>
            </p:cNvCxnSpPr>
            <p:nvPr/>
          </p:nvCxnSpPr>
          <p:spPr>
            <a:xfrm rot="10800000" flipV="1">
              <a:off x="5455605" y="3959264"/>
              <a:ext cx="1790426" cy="550833"/>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1" name="Rounded Rectangle 20"/>
          <p:cNvSpPr/>
          <p:nvPr/>
        </p:nvSpPr>
        <p:spPr>
          <a:xfrm>
            <a:off x="3204593" y="2667000"/>
            <a:ext cx="2281808" cy="65883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Possible damage from business activity</a:t>
            </a:r>
            <a:endParaRPr lang="en-US" b="1" dirty="0">
              <a:latin typeface="Calibri" panose="020F0502020204030204" pitchFamily="34" charset="0"/>
            </a:endParaRPr>
          </a:p>
        </p:txBody>
      </p:sp>
      <p:sp>
        <p:nvSpPr>
          <p:cNvPr id="22" name="Rounded Rectangle 21"/>
          <p:cNvSpPr/>
          <p:nvPr/>
        </p:nvSpPr>
        <p:spPr>
          <a:xfrm>
            <a:off x="6324600" y="5638800"/>
            <a:ext cx="2209800" cy="768948"/>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Public Opinion and pressure groups</a:t>
            </a:r>
            <a:endParaRPr lang="en-US" sz="1400" dirty="0">
              <a:latin typeface="Calibri" panose="020F0502020204030204" pitchFamily="34" charset="0"/>
            </a:endParaRPr>
          </a:p>
        </p:txBody>
      </p:sp>
      <p:cxnSp>
        <p:nvCxnSpPr>
          <p:cNvPr id="23" name="Straight Arrow Connector 22"/>
          <p:cNvCxnSpPr>
            <a:stCxn id="25" idx="3"/>
            <a:endCxn id="22" idx="0"/>
          </p:cNvCxnSpPr>
          <p:nvPr/>
        </p:nvCxnSpPr>
        <p:spPr>
          <a:xfrm>
            <a:off x="5791200" y="4921948"/>
            <a:ext cx="1638300" cy="7168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2590800" y="3657600"/>
            <a:ext cx="3509392" cy="546474"/>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BUSINESS AND THE ENVIRONMENT</a:t>
            </a:r>
            <a:endParaRPr lang="en-US" b="1" dirty="0">
              <a:latin typeface="Calibri" panose="020F0502020204030204" pitchFamily="34" charset="0"/>
            </a:endParaRPr>
          </a:p>
        </p:txBody>
      </p:sp>
      <p:sp>
        <p:nvSpPr>
          <p:cNvPr id="25" name="Rounded Rectangle 24"/>
          <p:cNvSpPr/>
          <p:nvPr/>
        </p:nvSpPr>
        <p:spPr>
          <a:xfrm>
            <a:off x="2899792" y="4572000"/>
            <a:ext cx="2891408" cy="699896"/>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Why business responds to environmental pressures</a:t>
            </a:r>
            <a:endParaRPr lang="en-US" b="1" dirty="0">
              <a:latin typeface="Calibri" panose="020F0502020204030204" pitchFamily="34" charset="0"/>
            </a:endParaRPr>
          </a:p>
        </p:txBody>
      </p:sp>
      <p:cxnSp>
        <p:nvCxnSpPr>
          <p:cNvPr id="48" name="Straight Arrow Connector 47"/>
          <p:cNvCxnSpPr>
            <a:stCxn id="25" idx="2"/>
            <a:endCxn id="53" idx="0"/>
          </p:cNvCxnSpPr>
          <p:nvPr/>
        </p:nvCxnSpPr>
        <p:spPr>
          <a:xfrm rot="5400000">
            <a:off x="4200144" y="5417248"/>
            <a:ext cx="290704" cy="1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3276600" y="5562600"/>
            <a:ext cx="2137792" cy="830843"/>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Permits – big polluters pay more</a:t>
            </a:r>
            <a:endParaRPr lang="en-US" dirty="0">
              <a:latin typeface="Calibri" panose="020F0502020204030204" pitchFamily="34" charset="0"/>
            </a:endParaRPr>
          </a:p>
        </p:txBody>
      </p:sp>
      <p:cxnSp>
        <p:nvCxnSpPr>
          <p:cNvPr id="82" name="Straight Arrow Connector 81"/>
          <p:cNvCxnSpPr>
            <a:stCxn id="24" idx="2"/>
            <a:endCxn id="25" idx="0"/>
          </p:cNvCxnSpPr>
          <p:nvPr/>
        </p:nvCxnSpPr>
        <p:spPr>
          <a:xfrm rot="5400000">
            <a:off x="4161533" y="4388037"/>
            <a:ext cx="367926" cy="1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a:stCxn id="24" idx="0"/>
            <a:endCxn id="21" idx="2"/>
          </p:cNvCxnSpPr>
          <p:nvPr/>
        </p:nvCxnSpPr>
        <p:spPr>
          <a:xfrm rot="5400000" flipH="1" flipV="1">
            <a:off x="4179612" y="3491716"/>
            <a:ext cx="331768"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200" dirty="0" smtClean="0"/>
              <a:t>6.2.5 – Environmental Issues – Case Study</a:t>
            </a:r>
            <a:endParaRPr lang="en-GB" sz="3200" b="1" dirty="0" smtClean="0"/>
          </a:p>
        </p:txBody>
      </p:sp>
      <p:sp>
        <p:nvSpPr>
          <p:cNvPr id="8" name="Rectangle 7"/>
          <p:cNvSpPr/>
          <p:nvPr/>
        </p:nvSpPr>
        <p:spPr>
          <a:xfrm>
            <a:off x="304801" y="1143000"/>
            <a:ext cx="8534399" cy="5350183"/>
          </a:xfrm>
          <a:prstGeom prst="rect">
            <a:avLst/>
          </a:prstGeom>
        </p:spPr>
        <p:txBody>
          <a:bodyPr wrap="square">
            <a:spAutoFit/>
          </a:bodyPr>
          <a:lstStyle/>
          <a:p>
            <a:pPr marL="341313" indent="-341313">
              <a:spcAft>
                <a:spcPts val="400"/>
              </a:spcAft>
              <a:buClr>
                <a:srgbClr val="00B050"/>
              </a:buClr>
            </a:pPr>
            <a:r>
              <a:rPr lang="en-GB" sz="1500" b="1" dirty="0" smtClean="0">
                <a:solidFill>
                  <a:srgbClr val="002060"/>
                </a:solidFill>
              </a:rPr>
              <a:t>Case Study Example – Acme Oil Company </a:t>
            </a:r>
          </a:p>
          <a:p>
            <a:pPr marL="341313" indent="-341313">
              <a:spcAft>
                <a:spcPts val="400"/>
              </a:spcAft>
              <a:buClr>
                <a:srgbClr val="00B050"/>
              </a:buClr>
              <a:buFont typeface="Wingdings 3" pitchFamily="18" charset="2"/>
              <a:buChar char=""/>
            </a:pPr>
            <a:r>
              <a:rPr lang="en-GB" sz="1500" dirty="0" smtClean="0">
                <a:solidFill>
                  <a:srgbClr val="002060"/>
                </a:solidFill>
              </a:rPr>
              <a:t>For years Acme Oil Co. has been dumping waste products in the sea. The company argued that the dumping was far out at sea, and so it harmed no-one. It was a much cheaper method of  getting rid of the waste than buying equipment to treat the waste. Low costs helped the firm to keep down prices to consumers.</a:t>
            </a:r>
          </a:p>
          <a:p>
            <a:pPr marL="341313" indent="-341313">
              <a:spcAft>
                <a:spcPts val="400"/>
              </a:spcAft>
              <a:buClr>
                <a:srgbClr val="00B050"/>
              </a:buClr>
              <a:buFont typeface="Wingdings 3" pitchFamily="18" charset="2"/>
              <a:buChar char=""/>
            </a:pPr>
            <a:r>
              <a:rPr lang="en-GB" sz="1500" dirty="0" smtClean="0">
                <a:solidFill>
                  <a:srgbClr val="002060"/>
                </a:solidFill>
              </a:rPr>
              <a:t>Environmental pressure groups had taken some action but it was ineffective. Then, one day, thousands of dead fish and sea birds started to be washed up on the east coast. After examination it was found that they contained dangerous levels of oil-based poisons. Acme oil denied all responsibility and blames a recent oil spill from another firm’s tanker. Environmental pressure groups started to blockade Acme’s petrol stations. They gained great support form the public. Acme’s sales fell but they refused to change their policy. Foreign news reporters were following the story closely.</a:t>
            </a:r>
          </a:p>
          <a:p>
            <a:pPr marL="341313" indent="-341313">
              <a:spcAft>
                <a:spcPts val="400"/>
              </a:spcAft>
              <a:buClr>
                <a:srgbClr val="00B050"/>
              </a:buClr>
              <a:buFont typeface="Wingdings 3" pitchFamily="18" charset="2"/>
              <a:buChar char=""/>
            </a:pPr>
            <a:r>
              <a:rPr lang="en-GB" sz="1500" dirty="0" smtClean="0">
                <a:solidFill>
                  <a:srgbClr val="002060"/>
                </a:solidFill>
              </a:rPr>
              <a:t>The Chief Executive was suddenly replaced and a press conference was announced for the following week. Perhaps the company was about to change its environmental policy after all?</a:t>
            </a:r>
          </a:p>
          <a:p>
            <a:pPr marL="341313" indent="-341313">
              <a:spcAft>
                <a:spcPts val="400"/>
              </a:spcAft>
              <a:buClr>
                <a:srgbClr val="00B050"/>
              </a:buClr>
            </a:pPr>
            <a:r>
              <a:rPr lang="en-GB" sz="1500" b="1" dirty="0" smtClean="0">
                <a:solidFill>
                  <a:srgbClr val="FF0000"/>
                </a:solidFill>
              </a:rPr>
              <a:t>Activity 27.4</a:t>
            </a:r>
          </a:p>
          <a:p>
            <a:pPr marL="342900" indent="-342900">
              <a:spcAft>
                <a:spcPts val="400"/>
              </a:spcAft>
              <a:buClr>
                <a:srgbClr val="00B050"/>
              </a:buClr>
              <a:buFont typeface="+mj-lt"/>
              <a:buAutoNum type="alphaLcParenR"/>
            </a:pPr>
            <a:r>
              <a:rPr lang="en-GB" sz="1500" dirty="0" smtClean="0">
                <a:solidFill>
                  <a:srgbClr val="FF0000"/>
                </a:solidFill>
              </a:rPr>
              <a:t>Define the term ‘Pressure Group’.</a:t>
            </a:r>
          </a:p>
          <a:p>
            <a:pPr marL="342900" indent="-342900">
              <a:spcAft>
                <a:spcPts val="400"/>
              </a:spcAft>
              <a:buClr>
                <a:srgbClr val="00B050"/>
              </a:buClr>
              <a:buFont typeface="+mj-lt"/>
              <a:buAutoNum type="alphaLcParenR"/>
            </a:pPr>
            <a:r>
              <a:rPr lang="en-GB" sz="1500" dirty="0" smtClean="0">
                <a:solidFill>
                  <a:srgbClr val="FF0000"/>
                </a:solidFill>
              </a:rPr>
              <a:t>Why was Acme oil unwilling to change its dumping policy after the fish and birds were washed ashore?</a:t>
            </a:r>
          </a:p>
          <a:p>
            <a:pPr marL="342900" indent="-342900">
              <a:spcAft>
                <a:spcPts val="400"/>
              </a:spcAft>
              <a:buClr>
                <a:srgbClr val="00B050"/>
              </a:buClr>
              <a:buFont typeface="+mj-lt"/>
              <a:buAutoNum type="alphaLcParenR"/>
            </a:pPr>
            <a:r>
              <a:rPr lang="en-GB" sz="1500" dirty="0" smtClean="0">
                <a:solidFill>
                  <a:srgbClr val="FF0000"/>
                </a:solidFill>
              </a:rPr>
              <a:t>Explain </a:t>
            </a:r>
            <a:r>
              <a:rPr lang="en-GB" sz="1500" b="1" dirty="0" smtClean="0">
                <a:solidFill>
                  <a:srgbClr val="FF0000"/>
                </a:solidFill>
              </a:rPr>
              <a:t>two</a:t>
            </a:r>
            <a:r>
              <a:rPr lang="en-GB" sz="1500" dirty="0" smtClean="0">
                <a:solidFill>
                  <a:srgbClr val="FF0000"/>
                </a:solidFill>
              </a:rPr>
              <a:t> reasons why pressure groups might be successful in changing the business’s decision in this case.</a:t>
            </a:r>
          </a:p>
          <a:p>
            <a:pPr marL="342900" indent="-342900">
              <a:spcAft>
                <a:spcPts val="400"/>
              </a:spcAft>
              <a:buClr>
                <a:srgbClr val="00B050"/>
              </a:buClr>
              <a:buFont typeface="+mj-lt"/>
              <a:buAutoNum type="alphaLcParenR"/>
            </a:pPr>
            <a:r>
              <a:rPr lang="en-GB" sz="1500" dirty="0" smtClean="0">
                <a:solidFill>
                  <a:srgbClr val="FF0000"/>
                </a:solidFill>
              </a:rPr>
              <a:t>Do you think that Acme Oil should stop dumping waste and buy equipment to treat it?</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sp>
        <p:nvSpPr>
          <p:cNvPr id="26" name="TextBox 25">
            <a:hlinkClick r:id="rId3" action="ppaction://hlinkfile"/>
          </p:cNvPr>
          <p:cNvSpPr txBox="1"/>
          <p:nvPr/>
        </p:nvSpPr>
        <p:spPr>
          <a:xfrm>
            <a:off x="8382000" y="4495800"/>
            <a:ext cx="457200" cy="646331"/>
          </a:xfrm>
          <a:prstGeom prst="rect">
            <a:avLst/>
          </a:prstGeom>
          <a:noFill/>
        </p:spPr>
        <p:txBody>
          <a:bodyPr wrap="square" rtlCol="0">
            <a:spAutoFit/>
          </a:bodyPr>
          <a:lstStyle/>
          <a:p>
            <a:r>
              <a:rPr lang="en-US" sz="3600" b="1" dirty="0" smtClean="0">
                <a:solidFill>
                  <a:srgbClr val="C00000"/>
                </a:solidFill>
              </a:rPr>
              <a:t>?</a:t>
            </a:r>
            <a:endParaRPr lang="en-US" b="1" dirty="0">
              <a:solidFill>
                <a:srgbClr val="C00000"/>
              </a:solidFill>
            </a:endParaRPr>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600" dirty="0" smtClean="0"/>
              <a:t>6.2.6 – Ethical Issues</a:t>
            </a:r>
            <a:endParaRPr lang="en-GB" sz="3600" b="1" dirty="0" smtClean="0"/>
          </a:p>
        </p:txBody>
      </p:sp>
      <p:sp>
        <p:nvSpPr>
          <p:cNvPr id="8" name="Rectangle 7"/>
          <p:cNvSpPr/>
          <p:nvPr/>
        </p:nvSpPr>
        <p:spPr>
          <a:xfrm>
            <a:off x="304801" y="1143000"/>
            <a:ext cx="8534399" cy="5290679"/>
          </a:xfrm>
          <a:prstGeom prst="rect">
            <a:avLst/>
          </a:prstGeom>
        </p:spPr>
        <p:txBody>
          <a:bodyPr wrap="square">
            <a:spAutoFit/>
          </a:bodyPr>
          <a:lstStyle/>
          <a:p>
            <a:pPr marL="341313" indent="-341313">
              <a:spcAft>
                <a:spcPts val="400"/>
              </a:spcAft>
              <a:buClr>
                <a:srgbClr val="00B050"/>
              </a:buClr>
              <a:buFont typeface="Wingdings 3" pitchFamily="18" charset="2"/>
              <a:buChar char=""/>
            </a:pPr>
            <a:r>
              <a:rPr lang="en-GB" sz="1620" dirty="0" smtClean="0"/>
              <a:t>Should businesses always ‘do the right thing’? Should businesses always take decisions that are fair and moral?</a:t>
            </a:r>
          </a:p>
          <a:p>
            <a:pPr marL="341313" indent="-341313">
              <a:spcAft>
                <a:spcPts val="400"/>
              </a:spcAft>
              <a:buClr>
                <a:srgbClr val="00B050"/>
              </a:buClr>
              <a:buFont typeface="Wingdings 3" pitchFamily="18" charset="2"/>
              <a:buChar char=""/>
            </a:pPr>
            <a:r>
              <a:rPr lang="en-GB" sz="1620" dirty="0" smtClean="0"/>
              <a:t>Should businesses ever:</a:t>
            </a:r>
          </a:p>
          <a:p>
            <a:pPr marL="508000" indent="-222250">
              <a:spcAft>
                <a:spcPts val="400"/>
              </a:spcAft>
              <a:buClr>
                <a:srgbClr val="00B050"/>
              </a:buClr>
              <a:buFont typeface="Arial" pitchFamily="34" charset="0"/>
              <a:buChar char="•"/>
            </a:pPr>
            <a:r>
              <a:rPr lang="en-GB" sz="1620" dirty="0" smtClean="0"/>
              <a:t>Take or offer bribes to government officials or people working for other firms, e.g. to gain secret information?</a:t>
            </a:r>
          </a:p>
          <a:p>
            <a:pPr marL="508000" indent="-222250">
              <a:spcAft>
                <a:spcPts val="400"/>
              </a:spcAft>
              <a:buClr>
                <a:srgbClr val="00B050"/>
              </a:buClr>
              <a:buFont typeface="Arial" pitchFamily="34" charset="0"/>
              <a:buChar char="•"/>
            </a:pPr>
            <a:r>
              <a:rPr lang="en-GB" sz="1620" dirty="0" smtClean="0"/>
              <a:t>Employ child workers, even though it might not be illegal in other countries?</a:t>
            </a:r>
          </a:p>
          <a:p>
            <a:pPr marL="508000" indent="-222250">
              <a:spcAft>
                <a:spcPts val="400"/>
              </a:spcAft>
              <a:buClr>
                <a:srgbClr val="00B050"/>
              </a:buClr>
              <a:buFont typeface="Arial" pitchFamily="34" charset="0"/>
              <a:buChar char="•"/>
            </a:pPr>
            <a:r>
              <a:rPr lang="en-GB" sz="1620" dirty="0" smtClean="0"/>
              <a:t>Buy in supplies that have led to damage to the environment, e.g. wood obtained from cutting down rain forests?</a:t>
            </a:r>
          </a:p>
          <a:p>
            <a:pPr marL="508000" indent="-222250">
              <a:spcAft>
                <a:spcPts val="400"/>
              </a:spcAft>
              <a:buClr>
                <a:srgbClr val="00B050"/>
              </a:buClr>
              <a:buFont typeface="Arial" pitchFamily="34" charset="0"/>
              <a:buChar char="•"/>
            </a:pPr>
            <a:r>
              <a:rPr lang="en-GB" sz="1620" dirty="0" smtClean="0"/>
              <a:t>Agree to ‘fix high prices’ with competitors?</a:t>
            </a:r>
          </a:p>
          <a:p>
            <a:pPr marL="508000" indent="-222250">
              <a:spcAft>
                <a:spcPts val="400"/>
              </a:spcAft>
              <a:buClr>
                <a:srgbClr val="00B050"/>
              </a:buClr>
              <a:buFont typeface="Arial" pitchFamily="34" charset="0"/>
              <a:buChar char="•"/>
            </a:pPr>
            <a:r>
              <a:rPr lang="en-GB" sz="1620" dirty="0" smtClean="0"/>
              <a:t>Pay directors large bonuses and owners of businesses large profit payouts at the same time as reducing the workforce?</a:t>
            </a:r>
          </a:p>
          <a:p>
            <a:pPr marL="341313" indent="-341313">
              <a:spcAft>
                <a:spcPts val="400"/>
              </a:spcAft>
              <a:buClr>
                <a:srgbClr val="00B050"/>
              </a:buClr>
              <a:buFont typeface="Wingdings 3" pitchFamily="18" charset="2"/>
              <a:buChar char=""/>
            </a:pPr>
            <a:r>
              <a:rPr lang="en-GB" sz="1620" dirty="0" smtClean="0"/>
              <a:t>These are all examples of ‘</a:t>
            </a:r>
            <a:r>
              <a:rPr lang="en-GB" sz="1620" b="1" dirty="0" smtClean="0"/>
              <a:t>ethical decisions’ </a:t>
            </a:r>
            <a:r>
              <a:rPr lang="en-GB" sz="1620" dirty="0" smtClean="0"/>
              <a:t>that many businesses have to face up to very frequently. People can have very different answers to the questions above. This is because people have very different moral codes and therefore different ethical standards. The most common extreme views are:</a:t>
            </a:r>
          </a:p>
          <a:p>
            <a:pPr marL="511175" indent="-227013">
              <a:spcAft>
                <a:spcPts val="400"/>
              </a:spcAft>
              <a:buClr>
                <a:srgbClr val="00B050"/>
              </a:buClr>
              <a:buFont typeface="+mj-lt"/>
              <a:buAutoNum type="arabicPeriod"/>
            </a:pPr>
            <a:r>
              <a:rPr lang="en-GB" sz="1620" dirty="0" smtClean="0"/>
              <a:t>“As long as a business does not deliberately break the law then </a:t>
            </a:r>
            <a:r>
              <a:rPr lang="en-GB" sz="1620" b="1" dirty="0" smtClean="0"/>
              <a:t>any </a:t>
            </a:r>
            <a:r>
              <a:rPr lang="en-GB" sz="1620" dirty="0" smtClean="0"/>
              <a:t>decision it makes is acceptable. Businesses want to make profit after all.”</a:t>
            </a:r>
          </a:p>
          <a:p>
            <a:pPr marL="511175" indent="-227013">
              <a:spcAft>
                <a:spcPts val="400"/>
              </a:spcAft>
              <a:buClr>
                <a:srgbClr val="00B050"/>
              </a:buClr>
              <a:buFont typeface="+mj-lt"/>
              <a:buAutoNum type="arabicPeriod"/>
            </a:pPr>
            <a:r>
              <a:rPr lang="en-GB" sz="1620" dirty="0" smtClean="0"/>
              <a:t>Even if certain activities are not illegal, it is</a:t>
            </a:r>
            <a:r>
              <a:rPr lang="en-GB" sz="1620" b="1" dirty="0" smtClean="0"/>
              <a:t> unethical </a:t>
            </a:r>
            <a:r>
              <a:rPr lang="en-GB" sz="1620" dirty="0" smtClean="0"/>
              <a:t>and therefore wrong to do them despite any increase in profits that might occur.</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100" dirty="0" smtClean="0"/>
              <a:t>6.2.7 – Impact of business of ethical decisions</a:t>
            </a:r>
            <a:endParaRPr lang="en-GB" sz="3100" b="1" dirty="0" smtClean="0"/>
          </a:p>
        </p:txBody>
      </p:sp>
      <p:sp>
        <p:nvSpPr>
          <p:cNvPr id="8" name="Rectangle 7"/>
          <p:cNvSpPr/>
          <p:nvPr/>
        </p:nvSpPr>
        <p:spPr>
          <a:xfrm>
            <a:off x="304801" y="2133600"/>
            <a:ext cx="5714999" cy="4288353"/>
          </a:xfrm>
          <a:prstGeom prst="rect">
            <a:avLst/>
          </a:prstGeom>
        </p:spPr>
        <p:txBody>
          <a:bodyPr wrap="square">
            <a:spAutoFit/>
          </a:bodyPr>
          <a:lstStyle/>
          <a:p>
            <a:pPr marL="341313" indent="-341313">
              <a:spcAft>
                <a:spcPts val="400"/>
              </a:spcAft>
              <a:buClr>
                <a:srgbClr val="00B050"/>
              </a:buClr>
            </a:pPr>
            <a:r>
              <a:rPr lang="en-GB" sz="1900" b="1" dirty="0" smtClean="0"/>
              <a:t>Impact of business of ethical decisions</a:t>
            </a:r>
          </a:p>
          <a:p>
            <a:pPr marL="285750" indent="-285750">
              <a:spcAft>
                <a:spcPts val="400"/>
              </a:spcAft>
              <a:buClr>
                <a:srgbClr val="00B050"/>
              </a:buClr>
              <a:buFont typeface="Wingdings 3" pitchFamily="18" charset="2"/>
              <a:buChar char=""/>
            </a:pPr>
            <a:r>
              <a:rPr lang="en-GB" sz="1900" dirty="0" smtClean="0"/>
              <a:t>Assume a large multinational clothing business – ‘Company X’ – bought clothes from a factory in a low income country. The managers of Company X know that the factory employs child labour – it is not illegal to employ workers as young as 12 years old in the country it is based in.</a:t>
            </a:r>
          </a:p>
          <a:p>
            <a:pPr marL="285750" indent="-285750">
              <a:spcAft>
                <a:spcPts val="400"/>
              </a:spcAft>
              <a:buClr>
                <a:srgbClr val="00B050"/>
              </a:buClr>
              <a:buFont typeface="Wingdings 3" pitchFamily="18" charset="2"/>
              <a:buChar char=""/>
            </a:pPr>
            <a:r>
              <a:rPr lang="en-GB" sz="1900" dirty="0" smtClean="0"/>
              <a:t>Another Business – Company Y – only buys clothes from suppliers who guarantee not to employ children and pay reasonable wages and offer good working conditions. Company Y managers check that suppliers keep to these standards. What is the potential impact on Country Y of this ethical decision.</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334</a:t>
            </a:r>
            <a:endParaRPr lang="en-GB" sz="2000" b="1" dirty="0">
              <a:latin typeface="Arial" panose="020B0604020202020204" pitchFamily="34" charset="0"/>
              <a:cs typeface="Arial" panose="020B0604020202020204" pitchFamily="34" charset="0"/>
            </a:endParaRPr>
          </a:p>
        </p:txBody>
      </p:sp>
      <p:sp>
        <p:nvSpPr>
          <p:cNvPr id="5" name="Rectangle 4"/>
          <p:cNvSpPr/>
          <p:nvPr/>
        </p:nvSpPr>
        <p:spPr>
          <a:xfrm>
            <a:off x="304800" y="1143000"/>
            <a:ext cx="8534400" cy="923330"/>
          </a:xfrm>
          <a:prstGeom prst="rect">
            <a:avLst/>
          </a:prstGeom>
          <a:solidFill>
            <a:schemeClr val="tx2">
              <a:lumMod val="20000"/>
              <a:lumOff val="80000"/>
            </a:schemeClr>
          </a:solidFill>
          <a:ln w="38100">
            <a:solidFill>
              <a:srgbClr val="002060"/>
            </a:solidFill>
          </a:ln>
        </p:spPr>
        <p:txBody>
          <a:bodyPr wrap="square">
            <a:spAutoFit/>
          </a:bodyPr>
          <a:lstStyle/>
          <a:p>
            <a:pPr>
              <a:spcAft>
                <a:spcPts val="400"/>
              </a:spcAft>
              <a:buClr>
                <a:srgbClr val="00B050"/>
              </a:buClr>
            </a:pPr>
            <a:r>
              <a:rPr lang="en-GB" b="1" dirty="0" smtClean="0"/>
              <a:t>Tips for Success - </a:t>
            </a:r>
            <a:r>
              <a:rPr lang="en-GB" dirty="0" smtClean="0"/>
              <a:t>Remember that there is no ‘right or wrong’ answer when discussing ethical decisions making. Be prepared to discuss the impact on a business being less or more ethical in its decision making.</a:t>
            </a:r>
          </a:p>
        </p:txBody>
      </p:sp>
      <p:pic>
        <p:nvPicPr>
          <p:cNvPr id="1026" name="Picture 2">
            <a:hlinkClick r:id="rId3"/>
          </p:cNvPr>
          <p:cNvPicPr>
            <a:picLocks noChangeAspect="1" noChangeArrowheads="1"/>
          </p:cNvPicPr>
          <p:nvPr/>
        </p:nvPicPr>
        <p:blipFill>
          <a:blip r:embed="rId4"/>
          <a:srcRect l="13125" t="9000" r="18750" b="5000"/>
          <a:stretch>
            <a:fillRect/>
          </a:stretch>
        </p:blipFill>
        <p:spPr bwMode="auto">
          <a:xfrm>
            <a:off x="6096000" y="2209800"/>
            <a:ext cx="2678519" cy="2113327"/>
          </a:xfrm>
          <a:prstGeom prst="rect">
            <a:avLst/>
          </a:prstGeom>
          <a:noFill/>
          <a:ln w="9525">
            <a:noFill/>
            <a:miter lim="800000"/>
            <a:headEnd/>
            <a:tailEnd/>
          </a:ln>
          <a:effectLst/>
        </p:spPr>
      </p:pic>
      <p:pic>
        <p:nvPicPr>
          <p:cNvPr id="1027" name="Picture 3">
            <a:hlinkClick r:id="rId5"/>
          </p:cNvPr>
          <p:cNvPicPr>
            <a:picLocks noChangeAspect="1" noChangeArrowheads="1"/>
          </p:cNvPicPr>
          <p:nvPr/>
        </p:nvPicPr>
        <p:blipFill>
          <a:blip r:embed="rId6"/>
          <a:srcRect l="12500" t="22000" r="30625" b="11000"/>
          <a:stretch>
            <a:fillRect/>
          </a:stretch>
        </p:blipFill>
        <p:spPr bwMode="auto">
          <a:xfrm>
            <a:off x="6172200" y="4603820"/>
            <a:ext cx="2647665" cy="1949379"/>
          </a:xfrm>
          <a:prstGeom prst="rect">
            <a:avLst/>
          </a:prstGeom>
          <a:noFill/>
          <a:ln w="9525">
            <a:noFill/>
            <a:miter lim="800000"/>
            <a:headEnd/>
            <a:tailEnd/>
          </a:ln>
          <a:effectLst/>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3100" dirty="0" smtClean="0"/>
              <a:t>6.2.7 – Impact of business of ethical decisions</a:t>
            </a:r>
            <a:endParaRPr lang="en-GB" sz="3100" b="1" dirty="0" smtClean="0"/>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337</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nvGraphicFramePr>
        <p:xfrm>
          <a:off x="304800" y="1219200"/>
          <a:ext cx="8534400" cy="5227320"/>
        </p:xfrm>
        <a:graphic>
          <a:graphicData uri="http://schemas.openxmlformats.org/drawingml/2006/table">
            <a:tbl>
              <a:tblPr firstRow="1" bandRow="1">
                <a:tableStyleId>{5C22544A-7EE6-4342-B048-85BDC9FD1C3A}</a:tableStyleId>
              </a:tblPr>
              <a:tblGrid>
                <a:gridCol w="4419600"/>
                <a:gridCol w="4114800"/>
              </a:tblGrid>
              <a:tr h="557415">
                <a:tc>
                  <a:txBody>
                    <a:bodyPr/>
                    <a:lstStyle/>
                    <a:p>
                      <a:r>
                        <a:rPr lang="en-US" sz="1600" dirty="0" smtClean="0">
                          <a:latin typeface="Arial" pitchFamily="34" charset="0"/>
                          <a:cs typeface="Arial" pitchFamily="34" charset="0"/>
                        </a:rPr>
                        <a:t>Potential Benefits of Ethical Decisions – Company Y</a:t>
                      </a:r>
                      <a:endParaRPr lang="en-US" sz="1600" dirty="0">
                        <a:latin typeface="Arial" pitchFamily="34" charset="0"/>
                        <a:cs typeface="Arial" pitchFamily="34" charset="0"/>
                      </a:endParaRPr>
                    </a:p>
                  </a:txBody>
                  <a:tcPr/>
                </a:tc>
                <a:tc>
                  <a:txBody>
                    <a:bodyPr/>
                    <a:lstStyle/>
                    <a:p>
                      <a:r>
                        <a:rPr lang="en-US" sz="1600" dirty="0" smtClean="0">
                          <a:latin typeface="Arial" pitchFamily="34" charset="0"/>
                          <a:cs typeface="Arial" pitchFamily="34" charset="0"/>
                        </a:rPr>
                        <a:t>Potential limitations of Ethical Decisions – Company Y</a:t>
                      </a:r>
                      <a:endParaRPr lang="en-US" sz="1600" dirty="0">
                        <a:latin typeface="Arial" pitchFamily="34" charset="0"/>
                        <a:cs typeface="Arial" pitchFamily="34" charset="0"/>
                      </a:endParaRPr>
                    </a:p>
                  </a:txBody>
                  <a:tcPr/>
                </a:tc>
              </a:tr>
              <a:tr h="1016462">
                <a:tc>
                  <a:txBody>
                    <a:bodyPr/>
                    <a:lstStyle/>
                    <a:p>
                      <a:r>
                        <a:rPr lang="en-US" sz="1600" dirty="0" smtClean="0">
                          <a:latin typeface="Arial" pitchFamily="34" charset="0"/>
                          <a:cs typeface="Arial" pitchFamily="34" charset="0"/>
                        </a:rPr>
                        <a:t>Consumers may be</a:t>
                      </a:r>
                      <a:r>
                        <a:rPr lang="en-US" sz="1600" baseline="0" dirty="0" smtClean="0">
                          <a:latin typeface="Arial" pitchFamily="34" charset="0"/>
                          <a:cs typeface="Arial" pitchFamily="34" charset="0"/>
                        </a:rPr>
                        <a:t> against buying clothing products made by children and increase purchases from Company Y and reduce purchases from Company X</a:t>
                      </a:r>
                      <a:endParaRPr lang="en-US" sz="1600" dirty="0">
                        <a:latin typeface="Arial" pitchFamily="34" charset="0"/>
                        <a:cs typeface="Arial" pitchFamily="34" charset="0"/>
                      </a:endParaRPr>
                    </a:p>
                  </a:txBody>
                  <a:tcPr/>
                </a:tc>
                <a:tc>
                  <a:txBody>
                    <a:bodyPr/>
                    <a:lstStyle/>
                    <a:p>
                      <a:r>
                        <a:rPr lang="en-US" sz="1600" dirty="0" smtClean="0">
                          <a:latin typeface="Arial" pitchFamily="34" charset="0"/>
                          <a:cs typeface="Arial" pitchFamily="34" charset="0"/>
                        </a:rPr>
                        <a:t>Higher costs – adult workers will be paid more than child workers and good conditions add to business costs too</a:t>
                      </a:r>
                      <a:endParaRPr lang="en-US" sz="1600" dirty="0">
                        <a:latin typeface="Arial" pitchFamily="34" charset="0"/>
                        <a:cs typeface="Arial" pitchFamily="34" charset="0"/>
                      </a:endParaRPr>
                    </a:p>
                  </a:txBody>
                  <a:tcPr/>
                </a:tc>
              </a:tr>
              <a:tr h="868680">
                <a:tc>
                  <a:txBody>
                    <a:bodyPr/>
                    <a:lstStyle/>
                    <a:p>
                      <a:r>
                        <a:rPr lang="en-US" sz="1600" dirty="0" smtClean="0">
                          <a:latin typeface="Arial" pitchFamily="34" charset="0"/>
                          <a:cs typeface="Arial" pitchFamily="34" charset="0"/>
                        </a:rPr>
                        <a:t>Good publicity</a:t>
                      </a:r>
                      <a:r>
                        <a:rPr lang="en-US" sz="1600" baseline="0" dirty="0" smtClean="0">
                          <a:latin typeface="Arial" pitchFamily="34" charset="0"/>
                          <a:cs typeface="Arial" pitchFamily="34" charset="0"/>
                        </a:rPr>
                        <a:t> about Company Y’s ethical decisions will provide ‘free promotion’ - Company X may suffer bad publicity</a:t>
                      </a:r>
                      <a:endParaRPr lang="en-US" sz="1600" dirty="0">
                        <a:latin typeface="Arial" pitchFamily="34" charset="0"/>
                        <a:cs typeface="Arial" pitchFamily="34" charset="0"/>
                      </a:endParaRPr>
                    </a:p>
                  </a:txBody>
                  <a:tcPr/>
                </a:tc>
                <a:tc>
                  <a:txBody>
                    <a:bodyPr/>
                    <a:lstStyle/>
                    <a:p>
                      <a:r>
                        <a:rPr lang="en-US" sz="1600" baseline="0" dirty="0" smtClean="0">
                          <a:latin typeface="Arial" pitchFamily="34" charset="0"/>
                          <a:cs typeface="Arial" pitchFamily="34" charset="0"/>
                        </a:rPr>
                        <a:t>Company Y’s prices might have to be set higher than those of Company X because of higher costs</a:t>
                      </a:r>
                      <a:endParaRPr lang="en-US" sz="1600" dirty="0">
                        <a:latin typeface="Arial" pitchFamily="34" charset="0"/>
                        <a:cs typeface="Arial" pitchFamily="34" charset="0"/>
                      </a:endParaRPr>
                    </a:p>
                  </a:txBody>
                  <a:tcPr/>
                </a:tc>
              </a:tr>
              <a:tr h="786938">
                <a:tc>
                  <a:txBody>
                    <a:bodyPr/>
                    <a:lstStyle/>
                    <a:p>
                      <a:r>
                        <a:rPr lang="en-US" sz="1600" dirty="0" smtClean="0">
                          <a:latin typeface="Arial" pitchFamily="34" charset="0"/>
                          <a:cs typeface="Arial" pitchFamily="34" charset="0"/>
                        </a:rPr>
                        <a:t>Long-term</a:t>
                      </a:r>
                      <a:r>
                        <a:rPr lang="en-US" sz="1600" baseline="0" dirty="0" smtClean="0">
                          <a:latin typeface="Arial" pitchFamily="34" charset="0"/>
                          <a:cs typeface="Arial" pitchFamily="34" charset="0"/>
                        </a:rPr>
                        <a:t> profits of Company Y could increase</a:t>
                      </a:r>
                      <a:endParaRPr lang="en-US" sz="1600" dirty="0">
                        <a:latin typeface="Arial" pitchFamily="34" charset="0"/>
                        <a:cs typeface="Arial" pitchFamily="34" charset="0"/>
                      </a:endParaRPr>
                    </a:p>
                  </a:txBody>
                  <a:tcPr/>
                </a:tc>
                <a:tc>
                  <a:txBody>
                    <a:bodyPr/>
                    <a:lstStyle/>
                    <a:p>
                      <a:r>
                        <a:rPr lang="en-US" sz="1600" dirty="0" smtClean="0">
                          <a:latin typeface="Arial" pitchFamily="34" charset="0"/>
                          <a:cs typeface="Arial" pitchFamily="34" charset="0"/>
                        </a:rPr>
                        <a:t>If consumers are only</a:t>
                      </a:r>
                      <a:r>
                        <a:rPr lang="en-US" sz="1600" baseline="0" dirty="0" smtClean="0">
                          <a:latin typeface="Arial" pitchFamily="34" charset="0"/>
                          <a:cs typeface="Arial" pitchFamily="34" charset="0"/>
                        </a:rPr>
                        <a:t> interested in low prices – and not how products are made – then sales of Company Y could fall</a:t>
                      </a:r>
                      <a:endParaRPr lang="en-US" sz="1600" dirty="0">
                        <a:latin typeface="Arial" pitchFamily="34" charset="0"/>
                        <a:cs typeface="Arial" pitchFamily="34" charset="0"/>
                      </a:endParaRPr>
                    </a:p>
                  </a:txBody>
                  <a:tcPr/>
                </a:tc>
              </a:tr>
              <a:tr h="1016462">
                <a:tc>
                  <a:txBody>
                    <a:bodyPr/>
                    <a:lstStyle/>
                    <a:p>
                      <a:r>
                        <a:rPr lang="en-US" sz="1600" dirty="0" smtClean="0">
                          <a:latin typeface="Arial" pitchFamily="34" charset="0"/>
                          <a:cs typeface="Arial" pitchFamily="34" charset="0"/>
                        </a:rPr>
                        <a:t>Some workers and investors may want to be linked to an ‘ethical’ business - </a:t>
                      </a:r>
                      <a:r>
                        <a:rPr lang="en-US" sz="1600" baseline="0" dirty="0" smtClean="0">
                          <a:latin typeface="Arial" pitchFamily="34" charset="0"/>
                          <a:cs typeface="Arial" pitchFamily="34" charset="0"/>
                        </a:rPr>
                        <a:t>Company Y may find it easier to recruit the best workers and raise capital</a:t>
                      </a:r>
                      <a:endParaRPr lang="en-US" sz="1600" dirty="0">
                        <a:latin typeface="Arial" pitchFamily="34" charset="0"/>
                        <a:cs typeface="Arial" pitchFamily="34" charset="0"/>
                      </a:endParaRPr>
                    </a:p>
                  </a:txBody>
                  <a:tcPr/>
                </a:tc>
                <a:tc>
                  <a:txBody>
                    <a:bodyPr/>
                    <a:lstStyle/>
                    <a:p>
                      <a:r>
                        <a:rPr lang="en-US" sz="1600" dirty="0" smtClean="0">
                          <a:latin typeface="Arial" pitchFamily="34" charset="0"/>
                          <a:cs typeface="Arial" pitchFamily="34" charset="0"/>
                        </a:rPr>
                        <a:t>Short-term profits</a:t>
                      </a:r>
                      <a:r>
                        <a:rPr lang="en-US" sz="1600" baseline="0" dirty="0" smtClean="0">
                          <a:latin typeface="Arial" pitchFamily="34" charset="0"/>
                          <a:cs typeface="Arial" pitchFamily="34" charset="0"/>
                        </a:rPr>
                        <a:t> of Company Y might fall</a:t>
                      </a:r>
                    </a:p>
                  </a:txBody>
                  <a:tcPr/>
                </a:tc>
              </a:tr>
              <a:tr h="777240">
                <a:tc>
                  <a:txBody>
                    <a:bodyPr/>
                    <a:lstStyle/>
                    <a:p>
                      <a:r>
                        <a:rPr lang="en-US" sz="1600" dirty="0" smtClean="0">
                          <a:latin typeface="Arial" pitchFamily="34" charset="0"/>
                          <a:cs typeface="Arial" pitchFamily="34" charset="0"/>
                        </a:rPr>
                        <a:t>There is less risk of legal action</a:t>
                      </a:r>
                      <a:r>
                        <a:rPr lang="en-US" sz="1600" baseline="0" dirty="0" smtClean="0">
                          <a:latin typeface="Arial" pitchFamily="34" charset="0"/>
                          <a:cs typeface="Arial" pitchFamily="34" charset="0"/>
                        </a:rPr>
                        <a:t> taken against Company Y</a:t>
                      </a:r>
                      <a:endParaRPr lang="en-US" sz="1600" dirty="0">
                        <a:latin typeface="Arial" pitchFamily="34" charset="0"/>
                        <a:cs typeface="Arial" pitchFamily="34" charset="0"/>
                      </a:endParaRPr>
                    </a:p>
                  </a:txBody>
                  <a:tcPr/>
                </a:tc>
                <a:tc>
                  <a:txBody>
                    <a:bodyPr/>
                    <a:lstStyle/>
                    <a:p>
                      <a:r>
                        <a:rPr lang="en-US" sz="1600" dirty="0" smtClean="0">
                          <a:latin typeface="Arial" pitchFamily="34" charset="0"/>
                          <a:cs typeface="Arial" pitchFamily="34" charset="0"/>
                        </a:rPr>
                        <a:t>It could be argues</a:t>
                      </a:r>
                      <a:r>
                        <a:rPr lang="en-US" sz="1600" baseline="0" dirty="0" smtClean="0">
                          <a:latin typeface="Arial" pitchFamily="34" charset="0"/>
                          <a:cs typeface="Arial" pitchFamily="34" charset="0"/>
                        </a:rPr>
                        <a:t> that, in some countries, if children are not employed the incomes of their families will fall to very low levels</a:t>
                      </a:r>
                      <a:endParaRPr lang="en-US" sz="16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2900" dirty="0" smtClean="0"/>
              <a:t>6.2.7 – Impact of Ethical Decisions – Case Study</a:t>
            </a:r>
            <a:endParaRPr lang="en-GB" sz="2900" b="1" dirty="0" smtClean="0"/>
          </a:p>
        </p:txBody>
      </p:sp>
      <p:sp>
        <p:nvSpPr>
          <p:cNvPr id="8" name="Rectangle 7"/>
          <p:cNvSpPr/>
          <p:nvPr/>
        </p:nvSpPr>
        <p:spPr>
          <a:xfrm>
            <a:off x="304801" y="1143000"/>
            <a:ext cx="8534399" cy="5344027"/>
          </a:xfrm>
          <a:prstGeom prst="rect">
            <a:avLst/>
          </a:prstGeom>
        </p:spPr>
        <p:txBody>
          <a:bodyPr wrap="square">
            <a:spAutoFit/>
          </a:bodyPr>
          <a:lstStyle/>
          <a:p>
            <a:pPr>
              <a:spcAft>
                <a:spcPts val="400"/>
              </a:spcAft>
              <a:buClr>
                <a:srgbClr val="00B050"/>
              </a:buClr>
            </a:pPr>
            <a:r>
              <a:rPr lang="en-GB" sz="1430" b="1" dirty="0" smtClean="0">
                <a:solidFill>
                  <a:schemeClr val="accent1">
                    <a:lumMod val="75000"/>
                  </a:schemeClr>
                </a:solidFill>
              </a:rPr>
              <a:t>Case Study – Directors paid 300 times more than workers!</a:t>
            </a:r>
          </a:p>
          <a:p>
            <a:pPr marL="285750" indent="-285750">
              <a:spcAft>
                <a:spcPts val="400"/>
              </a:spcAft>
              <a:buClr>
                <a:srgbClr val="00B050"/>
              </a:buClr>
              <a:buFont typeface="Wingdings 3" pitchFamily="18" charset="2"/>
              <a:buChar char=""/>
            </a:pPr>
            <a:r>
              <a:rPr lang="en-GB" sz="1430" dirty="0" smtClean="0">
                <a:solidFill>
                  <a:schemeClr val="accent1">
                    <a:lumMod val="75000"/>
                  </a:schemeClr>
                </a:solidFill>
              </a:rPr>
              <a:t>The average executive in the US earns around 300 times more than the average worker in their companies. Many people believe that this pay gap is unacceptable and unethical. ‘How is it fair that a director earns in one day what a worker takes a whole year to earn’, is one criticism that is often heard. The Chief Executive of Whole Foods Inc. is an exception. He is paid just 19 times the average wage in his company. He claims that the great pay gap in other companies leads to low worker morale and loyalty. In addition many consumers feel that the prices they pay are too high because of excessive directors’ salaries and bonuses. The Chief Executive of Kraft Inc., the multinational food company, recently had a 41% increase in total annual pay – in the same year that the company made many of its employees in the UK redundant.</a:t>
            </a:r>
          </a:p>
          <a:p>
            <a:pPr marL="285750" indent="-285750">
              <a:spcAft>
                <a:spcPts val="400"/>
              </a:spcAft>
              <a:buClr>
                <a:srgbClr val="00B050"/>
              </a:buClr>
              <a:buFont typeface="Wingdings 3" pitchFamily="18" charset="2"/>
              <a:buChar char=""/>
            </a:pPr>
            <a:r>
              <a:rPr lang="en-GB" sz="1430" dirty="0" smtClean="0">
                <a:solidFill>
                  <a:schemeClr val="accent1">
                    <a:lumMod val="75000"/>
                  </a:schemeClr>
                </a:solidFill>
              </a:rPr>
              <a:t>Many directors argue that it is essential to pay high incomes to ‘the best’ managers so that the companies can be more successful in the future. However, despite senior directors of banks in the US and Europe making decisions recently that led to huge losses and government bail-outs, they were still paid large bonuses1 Is this an example of an unethical decision or not?</a:t>
            </a:r>
            <a:br>
              <a:rPr lang="en-GB" sz="1430" dirty="0" smtClean="0">
                <a:solidFill>
                  <a:schemeClr val="accent1">
                    <a:lumMod val="75000"/>
                  </a:schemeClr>
                </a:solidFill>
              </a:rPr>
            </a:br>
            <a:r>
              <a:rPr lang="en-GB" sz="1430" i="1" dirty="0" smtClean="0">
                <a:solidFill>
                  <a:schemeClr val="accent1">
                    <a:lumMod val="75000"/>
                  </a:schemeClr>
                </a:solidFill>
              </a:rPr>
              <a:t>Source: </a:t>
            </a:r>
            <a:r>
              <a:rPr lang="en-GB" sz="1430" i="1" dirty="0" err="1" smtClean="0">
                <a:solidFill>
                  <a:schemeClr val="accent1">
                    <a:lumMod val="75000"/>
                  </a:schemeClr>
                </a:solidFill>
              </a:rPr>
              <a:t>theweekinethics.wordpress.com</a:t>
            </a:r>
            <a:r>
              <a:rPr lang="en-GB" sz="1430" i="1" dirty="0" smtClean="0">
                <a:solidFill>
                  <a:schemeClr val="accent1">
                    <a:lumMod val="75000"/>
                  </a:schemeClr>
                </a:solidFill>
              </a:rPr>
              <a:t> (5</a:t>
            </a:r>
            <a:r>
              <a:rPr lang="en-GB" sz="1430" i="1" baseline="30000" dirty="0" smtClean="0">
                <a:solidFill>
                  <a:schemeClr val="accent1">
                    <a:lumMod val="75000"/>
                  </a:schemeClr>
                </a:solidFill>
              </a:rPr>
              <a:t>th</a:t>
            </a:r>
            <a:r>
              <a:rPr lang="en-GB" sz="1430" i="1" dirty="0" smtClean="0">
                <a:solidFill>
                  <a:schemeClr val="accent1">
                    <a:lumMod val="75000"/>
                  </a:schemeClr>
                </a:solidFill>
              </a:rPr>
              <a:t> April 2010)</a:t>
            </a:r>
          </a:p>
          <a:p>
            <a:pPr marL="285750" indent="-285750">
              <a:spcAft>
                <a:spcPts val="400"/>
              </a:spcAft>
              <a:buClr>
                <a:srgbClr val="00B050"/>
              </a:buClr>
            </a:pPr>
            <a:r>
              <a:rPr lang="en-GB" sz="1430" b="1" dirty="0" smtClean="0">
                <a:solidFill>
                  <a:srgbClr val="FF0000"/>
                </a:solidFill>
              </a:rPr>
              <a:t>Activity 27.5</a:t>
            </a:r>
          </a:p>
          <a:p>
            <a:pPr marL="285750" indent="-285750">
              <a:spcAft>
                <a:spcPts val="400"/>
              </a:spcAft>
              <a:buClr>
                <a:srgbClr val="00B050"/>
              </a:buClr>
              <a:buFont typeface="Wingdings 3" pitchFamily="18" charset="2"/>
              <a:buChar char=""/>
            </a:pPr>
            <a:r>
              <a:rPr lang="en-GB" sz="1430" dirty="0" smtClean="0">
                <a:solidFill>
                  <a:srgbClr val="FF0000"/>
                </a:solidFill>
              </a:rPr>
              <a:t>Read the case study above.</a:t>
            </a:r>
          </a:p>
          <a:p>
            <a:pPr marL="569913" indent="-285750">
              <a:spcAft>
                <a:spcPts val="400"/>
              </a:spcAft>
              <a:buClr>
                <a:srgbClr val="00B050"/>
              </a:buClr>
              <a:buFont typeface="+mj-lt"/>
              <a:buAutoNum type="alphaLcParenR"/>
            </a:pPr>
            <a:r>
              <a:rPr lang="en-GB" sz="1430" dirty="0" smtClean="0">
                <a:solidFill>
                  <a:srgbClr val="FF0000"/>
                </a:solidFill>
              </a:rPr>
              <a:t>What is meant by ‘an unethical decision’?</a:t>
            </a:r>
          </a:p>
          <a:p>
            <a:pPr marL="569913" indent="-285750">
              <a:spcAft>
                <a:spcPts val="400"/>
              </a:spcAft>
              <a:buClr>
                <a:srgbClr val="00B050"/>
              </a:buClr>
              <a:buFont typeface="+mj-lt"/>
              <a:buAutoNum type="alphaLcParenR"/>
            </a:pPr>
            <a:r>
              <a:rPr lang="en-GB" sz="1430" dirty="0" smtClean="0">
                <a:solidFill>
                  <a:srgbClr val="FF0000"/>
                </a:solidFill>
              </a:rPr>
              <a:t>Identify and explain </a:t>
            </a:r>
            <a:r>
              <a:rPr lang="en-GB" sz="1430" b="1" dirty="0" smtClean="0">
                <a:solidFill>
                  <a:srgbClr val="FF0000"/>
                </a:solidFill>
              </a:rPr>
              <a:t>two</a:t>
            </a:r>
            <a:r>
              <a:rPr lang="en-GB" sz="1430" dirty="0" smtClean="0">
                <a:solidFill>
                  <a:srgbClr val="FF0000"/>
                </a:solidFill>
              </a:rPr>
              <a:t> likely reasons why directors are paid more than workers in most companies.</a:t>
            </a:r>
          </a:p>
          <a:p>
            <a:pPr marL="569913" indent="-285750">
              <a:spcAft>
                <a:spcPts val="400"/>
              </a:spcAft>
              <a:buClr>
                <a:srgbClr val="00B050"/>
              </a:buClr>
              <a:buFont typeface="+mj-lt"/>
              <a:buAutoNum type="alphaLcParenR"/>
            </a:pPr>
            <a:r>
              <a:rPr lang="en-GB" sz="1430" dirty="0" smtClean="0">
                <a:solidFill>
                  <a:srgbClr val="FF0000"/>
                </a:solidFill>
              </a:rPr>
              <a:t>Is it right that directors can be paid up to 300 times more than average workers? Explain your answer by considering the advantages and disadvantages of this situation.</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64896" cy="625434"/>
          </a:xfrm>
        </p:spPr>
        <p:txBody>
          <a:bodyPr>
            <a:noAutofit/>
          </a:bodyPr>
          <a:lstStyle/>
          <a:p>
            <a:r>
              <a:rPr lang="en-GB" sz="2900" dirty="0" smtClean="0"/>
              <a:t>6.2.7 – Impact of Ethical Decisions – Case Study</a:t>
            </a:r>
            <a:endParaRPr lang="en-GB" sz="2900" b="1" dirty="0" smtClean="0"/>
          </a:p>
        </p:txBody>
      </p:sp>
      <p:sp>
        <p:nvSpPr>
          <p:cNvPr id="8" name="Rectangle 7"/>
          <p:cNvSpPr/>
          <p:nvPr/>
        </p:nvSpPr>
        <p:spPr>
          <a:xfrm>
            <a:off x="304801" y="1143000"/>
            <a:ext cx="6248399" cy="5622052"/>
          </a:xfrm>
          <a:prstGeom prst="rect">
            <a:avLst/>
          </a:prstGeom>
        </p:spPr>
        <p:txBody>
          <a:bodyPr wrap="square">
            <a:spAutoFit/>
          </a:bodyPr>
          <a:lstStyle/>
          <a:p>
            <a:pPr>
              <a:spcAft>
                <a:spcPts val="400"/>
              </a:spcAft>
              <a:buClr>
                <a:srgbClr val="00B050"/>
              </a:buClr>
            </a:pPr>
            <a:r>
              <a:rPr lang="en-GB" sz="1600" b="1" dirty="0" smtClean="0"/>
              <a:t>International Business in Focus – Airbus reduces environmental cost of air travel</a:t>
            </a:r>
            <a:endParaRPr lang="en-GB" sz="1600" i="1" dirty="0" smtClean="0"/>
          </a:p>
          <a:p>
            <a:pPr marL="285750" indent="-285750">
              <a:spcAft>
                <a:spcPts val="400"/>
              </a:spcAft>
              <a:buClr>
                <a:srgbClr val="00B050"/>
              </a:buClr>
              <a:buFont typeface="Wingdings 3" pitchFamily="18" charset="2"/>
              <a:buChar char=""/>
            </a:pPr>
            <a:r>
              <a:rPr lang="en-GB" sz="1600" i="1" dirty="0" smtClean="0"/>
              <a:t>Fuel saving planes are popular with airlines</a:t>
            </a:r>
          </a:p>
          <a:p>
            <a:pPr marL="285750" indent="-285750">
              <a:spcAft>
                <a:spcPts val="400"/>
              </a:spcAft>
              <a:buClr>
                <a:srgbClr val="00B050"/>
              </a:buClr>
              <a:buFont typeface="Wingdings 3" pitchFamily="18" charset="2"/>
              <a:buChar char=""/>
            </a:pPr>
            <a:r>
              <a:rPr lang="en-GB" sz="1600" dirty="0" smtClean="0"/>
              <a:t>Airbus industries, the world’s largest manufacturer of passenger aircraft, is producing a new range of planes. These planes are more efficient than the existing models in order to save fuel – they are 20% more economical. They are also much quieter than earlier models. Many airlines want to buy these planes even though they are expensive. The airlines will save fuel but also improve their image of ‘social responsibility’.</a:t>
            </a:r>
          </a:p>
          <a:p>
            <a:pPr marL="285750" indent="-285750">
              <a:spcAft>
                <a:spcPts val="400"/>
              </a:spcAft>
              <a:buClr>
                <a:srgbClr val="00B050"/>
              </a:buClr>
              <a:buFont typeface="Wingdings 3" pitchFamily="18" charset="2"/>
              <a:buChar char=""/>
            </a:pPr>
            <a:r>
              <a:rPr lang="en-GB" sz="1600" dirty="0" smtClean="0"/>
              <a:t>Plane makers and airlines are worried by Greenpeace pressure group activity. This organisation claims that aircraft will cause 20% of the world’s air pollution by 2020. It is asking governments to put high taxes on aircraft fuel to make air travel more expensive. Airbus hopes that the new range of planes will reduce the need for such taxes.</a:t>
            </a:r>
          </a:p>
          <a:p>
            <a:pPr marL="285750" indent="-285750">
              <a:spcAft>
                <a:spcPts val="400"/>
              </a:spcAft>
              <a:buClr>
                <a:srgbClr val="00B050"/>
              </a:buClr>
            </a:pPr>
            <a:r>
              <a:rPr lang="en-GB" sz="1600" b="1" dirty="0" smtClean="0"/>
              <a:t>Discussion Points</a:t>
            </a:r>
          </a:p>
          <a:p>
            <a:pPr marL="463550" indent="-238125">
              <a:spcAft>
                <a:spcPts val="400"/>
              </a:spcAft>
              <a:buClr>
                <a:srgbClr val="00B050"/>
              </a:buClr>
              <a:buFont typeface="+mj-lt"/>
              <a:buAutoNum type="alphaLcParenR"/>
            </a:pPr>
            <a:r>
              <a:rPr lang="en-GB" sz="1600" dirty="0" smtClean="0"/>
              <a:t>Does all business activity lead to environmental damage?</a:t>
            </a:r>
          </a:p>
          <a:p>
            <a:pPr marL="463550" indent="-238125">
              <a:spcAft>
                <a:spcPts val="400"/>
              </a:spcAft>
              <a:buClr>
                <a:srgbClr val="00B050"/>
              </a:buClr>
              <a:buFont typeface="+mj-lt"/>
              <a:buAutoNum type="alphaLcParenR"/>
            </a:pPr>
            <a:r>
              <a:rPr lang="en-GB" sz="1600" dirty="0" smtClean="0"/>
              <a:t>Why do businesses often want to be ‘socially responsible’.</a:t>
            </a:r>
          </a:p>
          <a:p>
            <a:pPr marL="463550" indent="-238125">
              <a:spcAft>
                <a:spcPts val="400"/>
              </a:spcAft>
              <a:buClr>
                <a:srgbClr val="00B050"/>
              </a:buClr>
              <a:buFont typeface="+mj-lt"/>
              <a:buAutoNum type="alphaLcParenR"/>
            </a:pPr>
            <a:r>
              <a:rPr lang="en-GB" sz="1600" dirty="0" smtClean="0"/>
              <a:t>When should businesses respond to pressure from groups such as Greenpeace, do you think?</a:t>
            </a:r>
          </a:p>
        </p:txBody>
      </p:sp>
      <p:sp>
        <p:nvSpPr>
          <p:cNvPr id="6" name="Round Same Side Corner Rectangle 5">
            <a:hlinkClick r:id="" action="ppaction://noaction"/>
          </p:cNvPr>
          <p:cNvSpPr/>
          <p:nvPr/>
        </p:nvSpPr>
        <p:spPr>
          <a:xfrm>
            <a:off x="6858000" y="685800"/>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338</a:t>
            </a:r>
            <a:endParaRPr lang="en-GB" sz="2000" b="1" dirty="0">
              <a:latin typeface="Arial" panose="020B0604020202020204" pitchFamily="34" charset="0"/>
              <a:cs typeface="Arial" panose="020B0604020202020204" pitchFamily="34" charset="0"/>
            </a:endParaRPr>
          </a:p>
        </p:txBody>
      </p:sp>
      <p:pic>
        <p:nvPicPr>
          <p:cNvPr id="2050" name="Picture 2" descr="http://avionale.com/wp-content/uploads/blogger/_ja676MG45Zg/TSM9FOj9C6I/AAAAAAAAE0o/q4d__02stPA/s1600/Airbus-A880.jpg"/>
          <p:cNvPicPr>
            <a:picLocks noChangeAspect="1" noChangeArrowheads="1"/>
          </p:cNvPicPr>
          <p:nvPr/>
        </p:nvPicPr>
        <p:blipFill>
          <a:blip r:embed="rId3" cstate="print"/>
          <a:srcRect r="1794" b="24368"/>
          <a:stretch>
            <a:fillRect/>
          </a:stretch>
        </p:blipFill>
        <p:spPr bwMode="auto">
          <a:xfrm>
            <a:off x="6477000" y="1143000"/>
            <a:ext cx="2286000" cy="990600"/>
          </a:xfrm>
          <a:prstGeom prst="rect">
            <a:avLst/>
          </a:prstGeom>
          <a:noFill/>
        </p:spPr>
      </p:pic>
      <p:pic>
        <p:nvPicPr>
          <p:cNvPr id="2052" name="Picture 4" descr="https://mir-s3-cdn-cf.behance.net/projects/404/6374385.546c39a11bf4e.jpg"/>
          <p:cNvPicPr>
            <a:picLocks noChangeAspect="1" noChangeArrowheads="1"/>
          </p:cNvPicPr>
          <p:nvPr/>
        </p:nvPicPr>
        <p:blipFill>
          <a:blip r:embed="rId4"/>
          <a:srcRect/>
          <a:stretch>
            <a:fillRect/>
          </a:stretch>
        </p:blipFill>
        <p:spPr bwMode="auto">
          <a:xfrm>
            <a:off x="6463014" y="2209801"/>
            <a:ext cx="2338085" cy="1828800"/>
          </a:xfrm>
          <a:prstGeom prst="rect">
            <a:avLst/>
          </a:prstGeom>
          <a:noFill/>
        </p:spPr>
      </p:pic>
      <p:pic>
        <p:nvPicPr>
          <p:cNvPr id="2054" name="Picture 6" descr="https://www.airbushelicopters.com/website/docs_wsw/RUB_97/tile_363/Bluecopter_Infography_1.jpg"/>
          <p:cNvPicPr>
            <a:picLocks noChangeAspect="1" noChangeArrowheads="1"/>
          </p:cNvPicPr>
          <p:nvPr/>
        </p:nvPicPr>
        <p:blipFill>
          <a:blip r:embed="rId5" cstate="print"/>
          <a:srcRect l="5505" t="901" r="4587" b="7207"/>
          <a:stretch>
            <a:fillRect/>
          </a:stretch>
        </p:blipFill>
        <p:spPr bwMode="auto">
          <a:xfrm>
            <a:off x="6474012" y="4114800"/>
            <a:ext cx="2342776" cy="2438400"/>
          </a:xfrm>
          <a:prstGeom prst="rect">
            <a:avLst/>
          </a:prstGeom>
          <a:noFill/>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82791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339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1900" dirty="0" smtClean="0"/>
              <a:t>6.2 – Government Economic Objectives: Exam-Style Questions – Paper 1</a:t>
            </a:r>
            <a:endParaRPr lang="en-GB" sz="1900" b="1" dirty="0" smtClean="0"/>
          </a:p>
        </p:txBody>
      </p:sp>
      <p:sp>
        <p:nvSpPr>
          <p:cNvPr id="8" name="Rectangle 7"/>
          <p:cNvSpPr/>
          <p:nvPr/>
        </p:nvSpPr>
        <p:spPr>
          <a:xfrm>
            <a:off x="304800" y="1165335"/>
            <a:ext cx="8563786" cy="5186035"/>
          </a:xfrm>
          <a:prstGeom prst="rect">
            <a:avLst/>
          </a:prstGeom>
        </p:spPr>
        <p:txBody>
          <a:bodyPr wrap="square">
            <a:spAutoFit/>
          </a:bodyPr>
          <a:lstStyle/>
          <a:p>
            <a:pPr marL="457200" indent="-457200">
              <a:spcAft>
                <a:spcPts val="600"/>
              </a:spcAft>
              <a:buClr>
                <a:srgbClr val="00B050"/>
              </a:buClr>
              <a:buFont typeface="+mj-lt"/>
              <a:buAutoNum type="arabicPeriod"/>
              <a:tabLst>
                <a:tab pos="8405813" algn="r"/>
              </a:tabLst>
            </a:pPr>
            <a:r>
              <a:rPr lang="en-US" dirty="0" smtClean="0">
                <a:solidFill>
                  <a:srgbClr val="FF0000"/>
                </a:solidFill>
              </a:rPr>
              <a:t>Aly is the Chief Executive of a furniture factory. He promotes his business as supporting ‘sustainable development’, as wood is better than plastic or metal for the environment. His company makes wooden furniture that is sold in many countries. Wood is bought from the cheapest sources – Aly thinks that it comes from rainforests that are being cut down but he does not ask the suppliers about this. Furniture is transported by trucks and ships. Waste wood is burnt as this is cheaper than sending it for processing into other products. Air quality in Aly’s country is very poor but the government does not know which the major polluters are. Aly’s business employs 200 workers.</a:t>
            </a:r>
          </a:p>
          <a:p>
            <a:pPr marL="860425" indent="-396875">
              <a:spcAft>
                <a:spcPts val="600"/>
              </a:spcAft>
              <a:buClr>
                <a:srgbClr val="00B050"/>
              </a:buClr>
              <a:buFont typeface="+mj-lt"/>
              <a:buAutoNum type="alphaLcParenR"/>
              <a:tabLst>
                <a:tab pos="8405813" algn="r"/>
              </a:tabLst>
            </a:pPr>
            <a:r>
              <a:rPr lang="en-US" dirty="0" smtClean="0">
                <a:solidFill>
                  <a:srgbClr val="FF0000"/>
                </a:solidFill>
              </a:rPr>
              <a:t>What is meant by ‘sustainable development’?	[2]</a:t>
            </a:r>
          </a:p>
          <a:p>
            <a:pPr marL="860425" indent="-396875">
              <a:spcAft>
                <a:spcPts val="600"/>
              </a:spcAft>
              <a:buClr>
                <a:srgbClr val="00B050"/>
              </a:buClr>
              <a:buFont typeface="+mj-lt"/>
              <a:buAutoNum type="alphaLcParenR"/>
              <a:tabLst>
                <a:tab pos="8405813" algn="r"/>
              </a:tabLst>
            </a:pPr>
            <a:r>
              <a:rPr lang="en-US" dirty="0" smtClean="0">
                <a:solidFill>
                  <a:srgbClr val="FF0000"/>
                </a:solidFill>
              </a:rPr>
              <a:t>Identify </a:t>
            </a:r>
            <a:r>
              <a:rPr lang="en-US" b="1" dirty="0" smtClean="0">
                <a:solidFill>
                  <a:srgbClr val="FF0000"/>
                </a:solidFill>
              </a:rPr>
              <a:t>two</a:t>
            </a:r>
            <a:r>
              <a:rPr lang="en-US" dirty="0" smtClean="0">
                <a:solidFill>
                  <a:srgbClr val="FF0000"/>
                </a:solidFill>
              </a:rPr>
              <a:t> ways in which Aly’s business impacts on the environment.	[2]</a:t>
            </a:r>
          </a:p>
          <a:p>
            <a:pPr marL="860425" indent="-396875">
              <a:spcAft>
                <a:spcPts val="600"/>
              </a:spcAft>
              <a:buClr>
                <a:srgbClr val="00B050"/>
              </a:buClr>
              <a:buFont typeface="+mj-lt"/>
              <a:buAutoNum type="alphaLcParenR"/>
              <a:tabLst>
                <a:tab pos="8405813" algn="r"/>
              </a:tabLst>
            </a:pPr>
            <a:r>
              <a:rPr lang="en-US" dirty="0" smtClean="0">
                <a:solidFill>
                  <a:srgbClr val="FF0000"/>
                </a:solidFill>
              </a:rPr>
              <a:t>Identify and explain </a:t>
            </a:r>
            <a:r>
              <a:rPr lang="en-US" b="1" dirty="0" smtClean="0">
                <a:solidFill>
                  <a:srgbClr val="FF0000"/>
                </a:solidFill>
              </a:rPr>
              <a:t>two </a:t>
            </a:r>
            <a:r>
              <a:rPr lang="en-US" dirty="0" smtClean="0">
                <a:solidFill>
                  <a:srgbClr val="FF0000"/>
                </a:solidFill>
              </a:rPr>
              <a:t>ways in which Aly’s business might be encouraged to be more ‘</a:t>
            </a:r>
            <a:r>
              <a:rPr lang="en-US" dirty="0" err="1" smtClean="0">
                <a:solidFill>
                  <a:srgbClr val="FF0000"/>
                </a:solidFill>
              </a:rPr>
              <a:t>enviromnetally</a:t>
            </a:r>
            <a:r>
              <a:rPr lang="en-US" dirty="0" smtClean="0">
                <a:solidFill>
                  <a:srgbClr val="FF0000"/>
                </a:solidFill>
              </a:rPr>
              <a:t> friendly’.	[4]</a:t>
            </a:r>
          </a:p>
          <a:p>
            <a:pPr marL="860425" indent="-396875">
              <a:spcAft>
                <a:spcPts val="600"/>
              </a:spcAft>
              <a:buClr>
                <a:srgbClr val="00B050"/>
              </a:buClr>
              <a:buFont typeface="+mj-lt"/>
              <a:buAutoNum type="alphaLcParenR"/>
              <a:tabLst>
                <a:tab pos="8405813" algn="r"/>
              </a:tabLst>
            </a:pPr>
            <a:r>
              <a:rPr lang="en-US" dirty="0" smtClean="0">
                <a:solidFill>
                  <a:srgbClr val="FF0000"/>
                </a:solidFill>
              </a:rPr>
              <a:t>Identify and explain </a:t>
            </a:r>
            <a:r>
              <a:rPr lang="en-US" b="1" dirty="0" smtClean="0">
                <a:solidFill>
                  <a:srgbClr val="FF0000"/>
                </a:solidFill>
              </a:rPr>
              <a:t>two </a:t>
            </a:r>
            <a:r>
              <a:rPr lang="en-US" dirty="0" smtClean="0">
                <a:solidFill>
                  <a:srgbClr val="FF0000"/>
                </a:solidFill>
              </a:rPr>
              <a:t>possible benefits to Aly’s business of it becoming more environmentally friendly’.	[6]</a:t>
            </a:r>
          </a:p>
          <a:p>
            <a:pPr marL="860425" indent="-396875">
              <a:spcAft>
                <a:spcPts val="600"/>
              </a:spcAft>
              <a:buClr>
                <a:srgbClr val="00B050"/>
              </a:buClr>
              <a:buFont typeface="+mj-lt"/>
              <a:buAutoNum type="alphaLcParenR"/>
              <a:tabLst>
                <a:tab pos="8405813" algn="r"/>
              </a:tabLst>
            </a:pPr>
            <a:r>
              <a:rPr lang="en-US" dirty="0" smtClean="0">
                <a:solidFill>
                  <a:srgbClr val="FF0000"/>
                </a:solidFill>
              </a:rPr>
              <a:t>Do you think it is right for Aly to promote his business as a supporter of ‘sustainable development’? Justify your answer.	[6]</a:t>
            </a:r>
          </a:p>
        </p:txBody>
      </p:sp>
      <p:sp>
        <p:nvSpPr>
          <p:cNvPr id="7" name="TextBox 6">
            <a:hlinkClick r:id="rId3" action="ppaction://hlinkfile"/>
          </p:cNvPr>
          <p:cNvSpPr txBox="1"/>
          <p:nvPr/>
        </p:nvSpPr>
        <p:spPr>
          <a:xfrm>
            <a:off x="304800" y="5943600"/>
            <a:ext cx="466794" cy="646331"/>
          </a:xfrm>
          <a:prstGeom prst="rect">
            <a:avLst/>
          </a:prstGeom>
          <a:noFill/>
        </p:spPr>
        <p:txBody>
          <a:bodyPr wrap="none" rtlCol="0">
            <a:spAutoFit/>
          </a:bodyPr>
          <a:lstStyle/>
          <a:p>
            <a:r>
              <a:rPr lang="en-US" sz="3600" b="1" dirty="0" smtClean="0">
                <a:solidFill>
                  <a:srgbClr val="0070C0"/>
                </a:solidFill>
              </a:rPr>
              <a:t>?</a:t>
            </a:r>
            <a:endParaRPr lang="en-GB" sz="1600" b="1" dirty="0">
              <a:solidFill>
                <a:srgbClr val="0070C0"/>
              </a:solidFill>
            </a:endParaRPr>
          </a:p>
        </p:txBody>
      </p:sp>
    </p:spTree>
    <p:extLst>
      <p:ext uri="{BB962C8B-B14F-4D97-AF65-F5344CB8AC3E}">
        <p14:creationId xmlns:p14="http://schemas.microsoft.com/office/powerpoint/2010/main" val="2039585869"/>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80736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328</a:t>
            </a:r>
            <a:endParaRPr lang="en-GB" sz="16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1900" dirty="0" smtClean="0"/>
              <a:t>6.2 – Government Economic Objectives: Exam-Style Questions – Paper 1</a:t>
            </a:r>
            <a:endParaRPr lang="en-GB" sz="1900" b="1" dirty="0" smtClean="0"/>
          </a:p>
        </p:txBody>
      </p:sp>
      <p:sp>
        <p:nvSpPr>
          <p:cNvPr id="8" name="Rectangle 7"/>
          <p:cNvSpPr/>
          <p:nvPr/>
        </p:nvSpPr>
        <p:spPr>
          <a:xfrm>
            <a:off x="304800" y="1165335"/>
            <a:ext cx="8563786" cy="5186035"/>
          </a:xfrm>
          <a:prstGeom prst="rect">
            <a:avLst/>
          </a:prstGeom>
        </p:spPr>
        <p:txBody>
          <a:bodyPr wrap="square">
            <a:spAutoFit/>
          </a:bodyPr>
          <a:lstStyle/>
          <a:p>
            <a:pPr marL="344488" indent="-344488">
              <a:spcAft>
                <a:spcPts val="600"/>
              </a:spcAft>
              <a:buClr>
                <a:srgbClr val="00B050"/>
              </a:buClr>
              <a:buFont typeface="+mj-lt"/>
              <a:buAutoNum type="arabicPeriod" startAt="2"/>
              <a:tabLst>
                <a:tab pos="8405813" algn="r"/>
              </a:tabLst>
            </a:pPr>
            <a:r>
              <a:rPr lang="en-US" dirty="0" smtClean="0">
                <a:solidFill>
                  <a:srgbClr val="FF0000"/>
                </a:solidFill>
              </a:rPr>
              <a:t>MST is a large steel making business. Sales and profits have fallen recently. The directors are under pressure from the owners to make the business much more profitable. One director has paid a bribe to a government official to make sure MST gained a Government contract. MST has closed two steel works this year and opened a huge new works in a low-income country where Pollution controls are very weak. Wages are low and some children are employed in the works – but in non-dangerous jobs. ‘Profits must be increased as a priority’ said Mariam the Chief Executive of MST, ‘ethical decisions can come later’.</a:t>
            </a:r>
          </a:p>
          <a:p>
            <a:pPr marL="804863" indent="-341313">
              <a:spcAft>
                <a:spcPts val="600"/>
              </a:spcAft>
              <a:buClr>
                <a:srgbClr val="00B050"/>
              </a:buClr>
              <a:buFont typeface="+mj-lt"/>
              <a:buAutoNum type="alphaLcParenR"/>
              <a:tabLst>
                <a:tab pos="8405813" algn="r"/>
              </a:tabLst>
            </a:pPr>
            <a:r>
              <a:rPr lang="en-US" dirty="0" smtClean="0">
                <a:solidFill>
                  <a:srgbClr val="FF0000"/>
                </a:solidFill>
              </a:rPr>
              <a:t>What is meant by ‘ethical decision’?	[2]</a:t>
            </a:r>
          </a:p>
          <a:p>
            <a:pPr marL="804863" indent="-341313">
              <a:spcAft>
                <a:spcPts val="600"/>
              </a:spcAft>
              <a:buClr>
                <a:srgbClr val="00B050"/>
              </a:buClr>
              <a:buFont typeface="+mj-lt"/>
              <a:buAutoNum type="alphaLcParenR"/>
              <a:tabLst>
                <a:tab pos="8405813" algn="r"/>
              </a:tabLst>
            </a:pPr>
            <a:r>
              <a:rPr lang="en-US" dirty="0" smtClean="0">
                <a:solidFill>
                  <a:srgbClr val="FF0000"/>
                </a:solidFill>
              </a:rPr>
              <a:t>Identify </a:t>
            </a:r>
            <a:r>
              <a:rPr lang="en-US" b="1" dirty="0" smtClean="0">
                <a:solidFill>
                  <a:srgbClr val="FF0000"/>
                </a:solidFill>
              </a:rPr>
              <a:t>two</a:t>
            </a:r>
            <a:r>
              <a:rPr lang="en-US" dirty="0" smtClean="0">
                <a:solidFill>
                  <a:srgbClr val="FF0000"/>
                </a:solidFill>
              </a:rPr>
              <a:t> ways in which MST could be said to be operating ‘unethically’.	[2]</a:t>
            </a:r>
          </a:p>
          <a:p>
            <a:pPr marL="804863" indent="-341313">
              <a:spcAft>
                <a:spcPts val="600"/>
              </a:spcAft>
              <a:buClr>
                <a:srgbClr val="00B050"/>
              </a:buClr>
              <a:buFont typeface="+mj-lt"/>
              <a:buAutoNum type="alphaLcParenR"/>
              <a:tabLst>
                <a:tab pos="8405813" algn="r"/>
              </a:tabLst>
            </a:pPr>
            <a:r>
              <a:rPr lang="en-US" dirty="0" smtClean="0">
                <a:solidFill>
                  <a:srgbClr val="FF0000"/>
                </a:solidFill>
              </a:rPr>
              <a:t>Identify and explain </a:t>
            </a:r>
            <a:r>
              <a:rPr lang="en-US" b="1" dirty="0" smtClean="0">
                <a:solidFill>
                  <a:srgbClr val="FF0000"/>
                </a:solidFill>
              </a:rPr>
              <a:t>two </a:t>
            </a:r>
            <a:r>
              <a:rPr lang="en-US" dirty="0" smtClean="0">
                <a:solidFill>
                  <a:srgbClr val="FF0000"/>
                </a:solidFill>
              </a:rPr>
              <a:t>possible benefits to the company of operating in these ways.	[4]</a:t>
            </a:r>
          </a:p>
          <a:p>
            <a:pPr marL="804863" indent="-341313">
              <a:spcAft>
                <a:spcPts val="600"/>
              </a:spcAft>
              <a:buClr>
                <a:srgbClr val="00B050"/>
              </a:buClr>
              <a:buFont typeface="+mj-lt"/>
              <a:buAutoNum type="alphaLcParenR"/>
              <a:tabLst>
                <a:tab pos="8405813" algn="r"/>
              </a:tabLst>
            </a:pPr>
            <a:r>
              <a:rPr lang="en-US" dirty="0" smtClean="0">
                <a:solidFill>
                  <a:srgbClr val="FF0000"/>
                </a:solidFill>
              </a:rPr>
              <a:t>Identify and explain </a:t>
            </a:r>
            <a:r>
              <a:rPr lang="en-US" b="1" dirty="0" smtClean="0">
                <a:solidFill>
                  <a:srgbClr val="FF0000"/>
                </a:solidFill>
              </a:rPr>
              <a:t>two </a:t>
            </a:r>
            <a:r>
              <a:rPr lang="en-US" dirty="0" smtClean="0">
                <a:solidFill>
                  <a:srgbClr val="FF0000"/>
                </a:solidFill>
              </a:rPr>
              <a:t>possible limitations to MST caused by paying bribes and employing children.	[6]</a:t>
            </a:r>
          </a:p>
          <a:p>
            <a:pPr marL="804863" indent="-341313">
              <a:spcAft>
                <a:spcPts val="600"/>
              </a:spcAft>
              <a:buClr>
                <a:srgbClr val="00B050"/>
              </a:buClr>
              <a:buFont typeface="+mj-lt"/>
              <a:buAutoNum type="alphaLcParenR"/>
              <a:tabLst>
                <a:tab pos="8405813" algn="r"/>
              </a:tabLst>
            </a:pPr>
            <a:r>
              <a:rPr lang="en-US" dirty="0" smtClean="0">
                <a:solidFill>
                  <a:srgbClr val="FF0000"/>
                </a:solidFill>
              </a:rPr>
              <a:t>Do you agree with Mariam when she said ‘profits must be increased as a priority, ethical decisions can come later’? Justify your answer.	[6]</a:t>
            </a:r>
          </a:p>
        </p:txBody>
      </p:sp>
      <p:sp>
        <p:nvSpPr>
          <p:cNvPr id="10" name="TextBox 9">
            <a:hlinkClick r:id="rId3" action="ppaction://hlinkfile"/>
          </p:cNvPr>
          <p:cNvSpPr txBox="1"/>
          <p:nvPr/>
        </p:nvSpPr>
        <p:spPr>
          <a:xfrm>
            <a:off x="304800" y="5943600"/>
            <a:ext cx="466794" cy="646331"/>
          </a:xfrm>
          <a:prstGeom prst="rect">
            <a:avLst/>
          </a:prstGeom>
          <a:noFill/>
        </p:spPr>
        <p:txBody>
          <a:bodyPr wrap="none" rtlCol="0">
            <a:spAutoFit/>
          </a:bodyPr>
          <a:lstStyle/>
          <a:p>
            <a:r>
              <a:rPr lang="en-US" sz="3600" b="1" dirty="0" smtClean="0">
                <a:solidFill>
                  <a:srgbClr val="0070C0"/>
                </a:solidFill>
              </a:rPr>
              <a:t>?</a:t>
            </a:r>
            <a:endParaRPr lang="en-GB" sz="1600" b="1" dirty="0">
              <a:solidFill>
                <a:srgbClr val="0070C0"/>
              </a:solidFill>
            </a:endParaRPr>
          </a:p>
        </p:txBody>
      </p:sp>
    </p:spTree>
    <p:extLst>
      <p:ext uri="{BB962C8B-B14F-4D97-AF65-F5344CB8AC3E}">
        <p14:creationId xmlns:p14="http://schemas.microsoft.com/office/powerpoint/2010/main" val="203958586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four assessment objectives in Cambridge IGCSE Business Studies are: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a:t>
            </a:r>
          </a:p>
          <a:p>
            <a:pPr marL="228600" indent="-228600"/>
            <a:r>
              <a:rPr lang="en-US" sz="1400" b="1" dirty="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demonstrate </a:t>
            </a:r>
            <a:r>
              <a:rPr lang="en-US" sz="1400" dirty="0">
                <a:latin typeface="Arial" panose="020B0604020202020204" pitchFamily="34" charset="0"/>
                <a:cs typeface="Arial" panose="020B0604020202020204" pitchFamily="34" charset="0"/>
              </a:rPr>
              <a:t>knowledge and understanding of facts, terms, concepts, conventions, theories and techniques commonly applied to or used as part of business </a:t>
            </a:r>
            <a:r>
              <a:rPr lang="en-US" sz="1400" dirty="0" err="1">
                <a:latin typeface="Arial" panose="020B0604020202020204" pitchFamily="34" charset="0"/>
                <a:cs typeface="Arial" panose="020B0604020202020204" pitchFamily="34" charset="0"/>
              </a:rPr>
              <a:t>behaviour</a:t>
            </a:r>
            <a:r>
              <a:rPr lang="en-US" sz="1400" dirty="0">
                <a:latin typeface="Arial" panose="020B0604020202020204" pitchFamily="34" charset="0"/>
                <a:cs typeface="Arial" panose="020B0604020202020204" pitchFamily="34" charset="0"/>
              </a:rPr>
              <a:t>.</a:t>
            </a:r>
          </a:p>
          <a:p>
            <a:pPr marL="228600" indent="-228600"/>
            <a:r>
              <a:rPr lang="en-US" sz="1400" b="1" dirty="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apply </a:t>
            </a:r>
            <a:r>
              <a:rPr lang="en-US" sz="1400" dirty="0">
                <a:latin typeface="Arial" panose="020B0604020202020204" pitchFamily="34" charset="0"/>
                <a:cs typeface="Arial" panose="020B0604020202020204" pitchFamily="34" charset="0"/>
              </a:rPr>
              <a:t>their knowledge and understanding of facts, terms, concepts, conventions, theories and techniques.</a:t>
            </a:r>
          </a:p>
          <a:p>
            <a:pPr marL="228600" indent="-228600"/>
            <a:r>
              <a:rPr lang="en-US" sz="1400" b="1" dirty="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Candidates should be able </a:t>
            </a:r>
            <a:r>
              <a:rPr lang="en-US" sz="1400" dirty="0" smtClean="0">
                <a:latin typeface="Arial" panose="020B0604020202020204" pitchFamily="34" charset="0"/>
                <a:cs typeface="Arial" panose="020B0604020202020204" pitchFamily="34" charset="0"/>
              </a:rPr>
              <a:t>to:</a:t>
            </a:r>
          </a:p>
          <a:p>
            <a:pPr marL="457200" lvl="1"/>
            <a:r>
              <a:rPr lang="en-US" sz="1400" dirty="0" smtClean="0">
                <a:latin typeface="Arial" panose="020B0604020202020204" pitchFamily="34" charset="0"/>
                <a:cs typeface="Arial" panose="020B0604020202020204" pitchFamily="34" charset="0"/>
              </a:rPr>
              <a:t>distinguish </a:t>
            </a:r>
            <a:r>
              <a:rPr lang="en-US" sz="1400" dirty="0">
                <a:latin typeface="Arial" panose="020B0604020202020204" pitchFamily="34" charset="0"/>
                <a:cs typeface="Arial" panose="020B0604020202020204" pitchFamily="34" charset="0"/>
              </a:rPr>
              <a:t>between evidence and opinion in a business context </a:t>
            </a:r>
            <a:endParaRPr lang="en-US" sz="1400" dirty="0" smtClean="0">
              <a:latin typeface="Arial" panose="020B0604020202020204" pitchFamily="34" charset="0"/>
              <a:cs typeface="Arial" panose="020B0604020202020204" pitchFamily="34" charset="0"/>
            </a:endParaRPr>
          </a:p>
          <a:p>
            <a:pPr marL="457200" lvl="1"/>
            <a:r>
              <a:rPr lang="en-US" sz="1400" dirty="0" smtClean="0">
                <a:latin typeface="Arial" panose="020B0604020202020204" pitchFamily="34" charset="0"/>
                <a:cs typeface="Arial" panose="020B0604020202020204" pitchFamily="34" charset="0"/>
              </a:rPr>
              <a:t>order</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analyse</a:t>
            </a:r>
            <a:r>
              <a:rPr lang="en-US" sz="1400" dirty="0">
                <a:latin typeface="Arial" panose="020B0604020202020204" pitchFamily="34" charset="0"/>
                <a:cs typeface="Arial" panose="020B0604020202020204" pitchFamily="34" charset="0"/>
              </a:rPr>
              <a:t> and interpret information in narrative, numerical and graphical forms, using appropriate techniques.</a:t>
            </a:r>
          </a:p>
          <a:p>
            <a:pPr marL="228600" indent="-228600"/>
            <a:r>
              <a:rPr lang="en-US" sz="1400" b="1" dirty="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present </a:t>
            </a:r>
            <a:r>
              <a:rPr lang="en-US" sz="1400" dirty="0">
                <a:latin typeface="Arial" panose="020B0604020202020204" pitchFamily="34" charset="0"/>
                <a:cs typeface="Arial" panose="020B0604020202020204" pitchFamily="34" charset="0"/>
              </a:rPr>
              <a:t>reasoned explanations, develop arguments, understand implications and draw </a:t>
            </a:r>
            <a:r>
              <a:rPr lang="en-US" sz="1400" dirty="0" smtClean="0">
                <a:latin typeface="Arial" panose="020B0604020202020204" pitchFamily="34" charset="0"/>
                <a:cs typeface="Arial" panose="020B0604020202020204" pitchFamily="34" charset="0"/>
              </a:rPr>
              <a:t>inferences</a:t>
            </a:r>
          </a:p>
          <a:p>
            <a:pPr marL="457200" lvl="1"/>
            <a:r>
              <a:rPr lang="en-US" sz="1400" dirty="0" smtClean="0">
                <a:latin typeface="Arial" panose="020B0604020202020204" pitchFamily="34" charset="0"/>
                <a:cs typeface="Arial" panose="020B0604020202020204" pitchFamily="34" charset="0"/>
              </a:rPr>
              <a:t>make </a:t>
            </a:r>
            <a:r>
              <a:rPr lang="en-US" sz="1400" dirty="0">
                <a:latin typeface="Arial" panose="020B0604020202020204" pitchFamily="34" charset="0"/>
                <a:cs typeface="Arial" panose="020B0604020202020204" pitchFamily="34" charset="0"/>
              </a:rPr>
              <a:t>judgements, recommendations and decisions.</a:t>
            </a:r>
            <a:endParaRPr lang="en-GB" sz="14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2800" dirty="0">
                <a:latin typeface="Arial" panose="020B0604020202020204" pitchFamily="34" charset="0"/>
                <a:cs typeface="Arial" panose="020B0604020202020204" pitchFamily="34" charset="0"/>
              </a:rPr>
              <a:t>Relationship between assessment objectives and components The approximate weightings allocated to each of the assessment objectives are </a:t>
            </a:r>
            <a:r>
              <a:rPr lang="en-US" sz="2800" dirty="0" err="1">
                <a:latin typeface="Arial" panose="020B0604020202020204" pitchFamily="34" charset="0"/>
                <a:cs typeface="Arial" panose="020B0604020202020204" pitchFamily="34" charset="0"/>
              </a:rPr>
              <a:t>summarised</a:t>
            </a:r>
            <a:r>
              <a:rPr lang="en-US" sz="2800" dirty="0">
                <a:latin typeface="Arial" panose="020B0604020202020204" pitchFamily="34" charset="0"/>
                <a:cs typeface="Arial" panose="020B0604020202020204" pitchFamily="34" charset="0"/>
              </a:rPr>
              <a:t> below.</a:t>
            </a:r>
            <a:endParaRPr lang="en-US" sz="28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graphicFrame>
        <p:nvGraphicFramePr>
          <p:cNvPr id="2" name="Table 1"/>
          <p:cNvGraphicFramePr>
            <a:graphicFrameLocks noGrp="1"/>
          </p:cNvGraphicFramePr>
          <p:nvPr>
            <p:extLst>
              <p:ext uri="{D42A27DB-BD31-4B8C-83A1-F6EECF244321}">
                <p14:modId xmlns:p14="http://schemas.microsoft.com/office/powerpoint/2010/main" val="2432038194"/>
              </p:ext>
            </p:extLst>
          </p:nvPr>
        </p:nvGraphicFramePr>
        <p:xfrm>
          <a:off x="323528" y="3068960"/>
          <a:ext cx="8400256" cy="2590800"/>
        </p:xfrm>
        <a:graphic>
          <a:graphicData uri="http://schemas.openxmlformats.org/drawingml/2006/table">
            <a:tbl>
              <a:tblPr firstRow="1" bandRow="1">
                <a:tableStyleId>{F5AB1C69-6EDB-4FF4-983F-18BD219EF322}</a:tableStyleId>
              </a:tblPr>
              <a:tblGrid>
                <a:gridCol w="3071664"/>
                <a:gridCol w="1584176"/>
                <a:gridCol w="1296144"/>
                <a:gridCol w="2448272"/>
              </a:tblGrid>
              <a:tr h="273630">
                <a:tc>
                  <a:txBody>
                    <a:bodyPr/>
                    <a:lstStyle/>
                    <a:p>
                      <a:r>
                        <a:rPr lang="en-US" sz="2000" dirty="0" smtClean="0">
                          <a:latin typeface="Arial" panose="020B0604020202020204" pitchFamily="34" charset="0"/>
                          <a:cs typeface="Arial" panose="020B0604020202020204" pitchFamily="34" charset="0"/>
                        </a:rPr>
                        <a:t>Assessment Objective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1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2 </a:t>
                      </a:r>
                      <a:endParaRPr lang="en-GB" sz="20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Weighting for qualification</a:t>
                      </a:r>
                    </a:p>
                  </a:txBody>
                  <a:tcPr/>
                </a:tc>
              </a:tr>
              <a:tr h="273630">
                <a:tc>
                  <a:txBody>
                    <a:bodyPr/>
                    <a:lstStyle/>
                    <a:p>
                      <a:r>
                        <a:rPr lang="en-US" sz="2000" dirty="0" smtClean="0">
                          <a:latin typeface="Arial" panose="020B0604020202020204" pitchFamily="34" charset="0"/>
                          <a:cs typeface="Arial" panose="020B0604020202020204" pitchFamily="34" charset="0"/>
                        </a:rPr>
                        <a:t>AO1: Knowledge and understanding </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AO2: Application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AO3: Analysis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AO4: Evaluation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17964320"/>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A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Grade </a:t>
            </a:r>
            <a:r>
              <a:rPr lang="en-US" sz="1400" dirty="0">
                <a:latin typeface="Arial" panose="020B0604020202020204" pitchFamily="34" charset="0"/>
                <a:cs typeface="Arial" panose="020B0604020202020204" pitchFamily="34" charset="0"/>
              </a:rPr>
              <a:t>descriptions are provided to give a general indication of the standards of achievement likely to have been shown by candidates awarded particular grades. The grade awarded will depend in practice upon the extent to which the candidate has met the assessment objectives overall and it might conceal weakness in one aspect of the examination which is balanced by above average performance in another.</a:t>
            </a:r>
          </a:p>
          <a:p>
            <a:pPr marL="228600" indent="-228600"/>
            <a:r>
              <a:rPr lang="en-US" sz="1400" b="1" dirty="0">
                <a:latin typeface="Arial" panose="020B0604020202020204" pitchFamily="34" charset="0"/>
                <a:cs typeface="Arial" panose="020B0604020202020204" pitchFamily="34" charset="0"/>
              </a:rPr>
              <a:t>A </a:t>
            </a:r>
            <a:r>
              <a:rPr lang="en-US" sz="1400" b="1" dirty="0" smtClean="0">
                <a:latin typeface="Arial" panose="020B0604020202020204" pitchFamily="34" charset="0"/>
                <a:cs typeface="Arial" panose="020B0604020202020204" pitchFamily="34" charset="0"/>
              </a:rPr>
              <a:t>Grade </a:t>
            </a:r>
            <a:r>
              <a:rPr lang="en-US" sz="1400" dirty="0" smtClean="0">
                <a:latin typeface="Arial" panose="020B0604020202020204" pitchFamily="34" charset="0"/>
                <a:cs typeface="Arial" panose="020B0604020202020204" pitchFamily="34" charset="0"/>
              </a:rPr>
              <a:t>- A </a:t>
            </a:r>
            <a:r>
              <a:rPr lang="en-US" sz="1400" dirty="0">
                <a:latin typeface="Arial" panose="020B0604020202020204" pitchFamily="34" charset="0"/>
                <a:cs typeface="Arial" panose="020B0604020202020204" pitchFamily="34" charset="0"/>
              </a:rPr>
              <a:t>candidate should demonstrate the </a:t>
            </a:r>
            <a:r>
              <a:rPr lang="en-US" sz="1400" dirty="0" smtClean="0">
                <a:latin typeface="Arial" panose="020B0604020202020204" pitchFamily="34" charset="0"/>
                <a:cs typeface="Arial" panose="020B0604020202020204" pitchFamily="34" charset="0"/>
              </a:rPr>
              <a:t>following:</a:t>
            </a:r>
          </a:p>
          <a:p>
            <a:pPr marL="228600" indent="-228600"/>
            <a:r>
              <a:rPr lang="en-US" sz="1400" b="1" dirty="0" smtClean="0">
                <a:latin typeface="Arial" panose="020B0604020202020204" pitchFamily="34" charset="0"/>
                <a:cs typeface="Arial" panose="020B0604020202020204" pitchFamily="34" charset="0"/>
              </a:rPr>
              <a:t>Knowledge </a:t>
            </a:r>
            <a:r>
              <a:rPr lang="en-US" sz="1400" b="1" dirty="0">
                <a:latin typeface="Arial" panose="020B0604020202020204" pitchFamily="34" charset="0"/>
                <a:cs typeface="Arial" panose="020B0604020202020204" pitchFamily="34" charset="0"/>
              </a:rPr>
              <a:t>and understanding </a:t>
            </a:r>
            <a:endParaRPr lang="en-US" sz="1400" b="1" dirty="0" smtClean="0">
              <a:latin typeface="Arial" panose="020B0604020202020204" pitchFamily="34" charset="0"/>
              <a:cs typeface="Arial" panose="020B0604020202020204" pitchFamily="34" charset="0"/>
            </a:endParaRP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identify detailed facts, conventions and techniques in relation to the content of the </a:t>
            </a:r>
            <a:r>
              <a:rPr lang="en-US" sz="1400" dirty="0" smtClean="0">
                <a:latin typeface="Arial" panose="020B0604020202020204" pitchFamily="34" charset="0"/>
                <a:cs typeface="Arial" panose="020B0604020202020204" pitchFamily="34" charset="0"/>
              </a:rPr>
              <a:t>syllabus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define the concepts and ideas of the syllabus.</a:t>
            </a:r>
          </a:p>
          <a:p>
            <a:pPr marL="228600" indent="-228600"/>
            <a:r>
              <a:rPr lang="en-US" sz="1400" b="1" dirty="0" smtClean="0">
                <a:latin typeface="Arial" panose="020B0604020202020204" pitchFamily="34" charset="0"/>
                <a:cs typeface="Arial" panose="020B0604020202020204" pitchFamily="34" charset="0"/>
              </a:rPr>
              <a:t>Application</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apply knowledge and understanding, using terms, concepts, theories and methods effectively to address business problems and </a:t>
            </a:r>
            <a:r>
              <a:rPr lang="en-US" sz="1400" dirty="0" smtClean="0">
                <a:latin typeface="Arial" panose="020B0604020202020204" pitchFamily="34" charset="0"/>
                <a:cs typeface="Arial" panose="020B0604020202020204" pitchFamily="34" charset="0"/>
              </a:rPr>
              <a:t>issues</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form conclusions from this information and to demonstrate these conclusions clearly and logically.</a:t>
            </a:r>
          </a:p>
          <a:p>
            <a:pPr marL="228600" indent="-228600"/>
            <a:r>
              <a:rPr lang="en-US" sz="1400" b="1" dirty="0" smtClean="0">
                <a:latin typeface="Arial" panose="020B0604020202020204" pitchFamily="34" charset="0"/>
                <a:cs typeface="Arial" panose="020B0604020202020204" pitchFamily="34" charset="0"/>
              </a:rPr>
              <a:t>Analysis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classify and comment on information presented in various </a:t>
            </a:r>
            <a:r>
              <a:rPr lang="en-US" sz="1400" dirty="0" smtClean="0">
                <a:latin typeface="Arial" panose="020B0604020202020204" pitchFamily="34" charset="0"/>
                <a:cs typeface="Arial" panose="020B0604020202020204" pitchFamily="34" charset="0"/>
              </a:rPr>
              <a:t>forms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distinguish between evidence and opinion.</a:t>
            </a:r>
          </a:p>
          <a:p>
            <a:pPr marL="228600" indent="-228600"/>
            <a:r>
              <a:rPr lang="en-US" sz="1400" b="1" dirty="0" smtClean="0">
                <a:latin typeface="Arial" panose="020B0604020202020204" pitchFamily="34" charset="0"/>
                <a:cs typeface="Arial" panose="020B0604020202020204" pitchFamily="34" charset="0"/>
              </a:rPr>
              <a:t>Evaluation</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make clear, reasoned judgements and communicate them in an accurate and logical manner.</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6462206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C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850" dirty="0">
                <a:latin typeface="Arial" panose="020B0604020202020204" pitchFamily="34" charset="0"/>
                <a:cs typeface="Arial" panose="020B0604020202020204" pitchFamily="34" charset="0"/>
              </a:rPr>
              <a:t>A </a:t>
            </a:r>
            <a:r>
              <a:rPr lang="en-US" sz="1850" b="1" dirty="0">
                <a:latin typeface="Arial" panose="020B0604020202020204" pitchFamily="34" charset="0"/>
                <a:cs typeface="Arial" panose="020B0604020202020204" pitchFamily="34" charset="0"/>
              </a:rPr>
              <a:t>Grade C</a:t>
            </a:r>
            <a:r>
              <a:rPr lang="en-US" sz="1850" dirty="0">
                <a:latin typeface="Arial" panose="020B0604020202020204" pitchFamily="34" charset="0"/>
                <a:cs typeface="Arial" panose="020B0604020202020204" pitchFamily="34" charset="0"/>
              </a:rPr>
              <a:t> candidate should demonstrate the </a:t>
            </a:r>
            <a:r>
              <a:rPr lang="en-US" sz="1850" dirty="0" smtClean="0">
                <a:latin typeface="Arial" panose="020B0604020202020204" pitchFamily="34" charset="0"/>
                <a:cs typeface="Arial" panose="020B0604020202020204" pitchFamily="34" charset="0"/>
              </a:rPr>
              <a:t>following:</a:t>
            </a:r>
          </a:p>
          <a:p>
            <a:pPr marL="228600" indent="-228600"/>
            <a:r>
              <a:rPr lang="en-US" sz="1850" b="1" dirty="0" smtClean="0">
                <a:latin typeface="Arial" panose="020B0604020202020204" pitchFamily="34" charset="0"/>
                <a:cs typeface="Arial" panose="020B0604020202020204" pitchFamily="34" charset="0"/>
              </a:rPr>
              <a:t>Knowledge </a:t>
            </a:r>
            <a:r>
              <a:rPr lang="en-US" sz="1850" b="1" dirty="0">
                <a:latin typeface="Arial" panose="020B0604020202020204" pitchFamily="34" charset="0"/>
                <a:cs typeface="Arial" panose="020B0604020202020204" pitchFamily="34" charset="0"/>
              </a:rPr>
              <a:t>and </a:t>
            </a:r>
            <a:r>
              <a:rPr lang="en-US" sz="1850" b="1" dirty="0" smtClean="0">
                <a:latin typeface="Arial" panose="020B0604020202020204" pitchFamily="34" charset="0"/>
                <a:cs typeface="Arial" panose="020B0604020202020204" pitchFamily="34" charset="0"/>
              </a:rPr>
              <a:t>understanding</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identify detailed facts, conventions and techniques in relation to the content of the </a:t>
            </a:r>
            <a:r>
              <a:rPr lang="en-US" sz="1850" dirty="0" smtClean="0">
                <a:latin typeface="Arial" panose="020B0604020202020204" pitchFamily="34" charset="0"/>
                <a:cs typeface="Arial" panose="020B0604020202020204" pitchFamily="34" charset="0"/>
              </a:rPr>
              <a:t>syllabus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define the concepts and ideas of the syllabus.</a:t>
            </a:r>
          </a:p>
          <a:p>
            <a:pPr marL="228600" indent="-228600"/>
            <a:r>
              <a:rPr lang="en-US" sz="1850" b="1" dirty="0" smtClean="0">
                <a:latin typeface="Arial" panose="020B0604020202020204" pitchFamily="34" charset="0"/>
                <a:cs typeface="Arial" panose="020B0604020202020204" pitchFamily="34" charset="0"/>
              </a:rPr>
              <a:t>Application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apply knowledge and understanding, using terms, concepts, theories and methods appropriately to address problems and </a:t>
            </a:r>
            <a:r>
              <a:rPr lang="en-US" sz="1850" dirty="0" smtClean="0">
                <a:latin typeface="Arial" panose="020B0604020202020204" pitchFamily="34" charset="0"/>
                <a:cs typeface="Arial" panose="020B0604020202020204" pitchFamily="34" charset="0"/>
              </a:rPr>
              <a:t>issues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draw conclusions, and to present these in a clear manner.</a:t>
            </a:r>
          </a:p>
          <a:p>
            <a:pPr marL="228600" indent="-228600"/>
            <a:r>
              <a:rPr lang="en-US" sz="1850" b="1" dirty="0" smtClean="0">
                <a:latin typeface="Arial" panose="020B0604020202020204" pitchFamily="34" charset="0"/>
                <a:cs typeface="Arial" panose="020B0604020202020204" pitchFamily="34" charset="0"/>
              </a:rPr>
              <a:t>Analysis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use and comment on information presented in various </a:t>
            </a:r>
            <a:r>
              <a:rPr lang="en-US" sz="1850" dirty="0" smtClean="0">
                <a:latin typeface="Arial" panose="020B0604020202020204" pitchFamily="34" charset="0"/>
                <a:cs typeface="Arial" panose="020B0604020202020204" pitchFamily="34" charset="0"/>
              </a:rPr>
              <a:t>forms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distinguish between evidence and opinion.</a:t>
            </a:r>
          </a:p>
          <a:p>
            <a:pPr marL="228600" indent="-228600"/>
            <a:r>
              <a:rPr lang="en-US" sz="1850" b="1" dirty="0" smtClean="0">
                <a:latin typeface="Arial" panose="020B0604020202020204" pitchFamily="34" charset="0"/>
                <a:cs typeface="Arial" panose="020B0604020202020204" pitchFamily="34" charset="0"/>
              </a:rPr>
              <a:t>Evaluation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evaluate and make reasoned judgements.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0431782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F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900" dirty="0">
                <a:latin typeface="Arial" panose="020B0604020202020204" pitchFamily="34" charset="0"/>
                <a:cs typeface="Arial" panose="020B0604020202020204" pitchFamily="34" charset="0"/>
              </a:rPr>
              <a:t>A </a:t>
            </a:r>
            <a:r>
              <a:rPr lang="en-US" sz="1900" b="1" dirty="0">
                <a:latin typeface="Arial" panose="020B0604020202020204" pitchFamily="34" charset="0"/>
                <a:cs typeface="Arial" panose="020B0604020202020204" pitchFamily="34" charset="0"/>
              </a:rPr>
              <a:t>Grade F </a:t>
            </a:r>
            <a:r>
              <a:rPr lang="en-US" sz="1900" dirty="0">
                <a:latin typeface="Arial" panose="020B0604020202020204" pitchFamily="34" charset="0"/>
                <a:cs typeface="Arial" panose="020B0604020202020204" pitchFamily="34" charset="0"/>
              </a:rPr>
              <a:t>candidate should demonstrate the following: Knowledge and </a:t>
            </a:r>
            <a:r>
              <a:rPr lang="en-US" sz="1900" dirty="0" smtClean="0">
                <a:latin typeface="Arial" panose="020B0604020202020204" pitchFamily="34" charset="0"/>
                <a:cs typeface="Arial" panose="020B0604020202020204" pitchFamily="34" charset="0"/>
              </a:rPr>
              <a:t>understanding</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identify specific facts, conventions or techniques in relation to the content of the </a:t>
            </a:r>
            <a:r>
              <a:rPr lang="en-US" sz="1900" dirty="0" smtClean="0">
                <a:latin typeface="Arial" panose="020B0604020202020204" pitchFamily="34" charset="0"/>
                <a:cs typeface="Arial" panose="020B0604020202020204" pitchFamily="34" charset="0"/>
              </a:rPr>
              <a:t>syllabus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familiarity with definitions of the central concepts and ideas of the syllabus.</a:t>
            </a:r>
          </a:p>
          <a:p>
            <a:pPr marL="228600" indent="-228600"/>
            <a:r>
              <a:rPr lang="en-US" sz="1900" b="1" dirty="0" smtClean="0">
                <a:latin typeface="Arial" panose="020B0604020202020204" pitchFamily="34" charset="0"/>
                <a:cs typeface="Arial" panose="020B0604020202020204" pitchFamily="34" charset="0"/>
              </a:rPr>
              <a:t>Application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apply knowledge and understanding, using terms, concepts, theories and methods appropriately to address problems and issues.</a:t>
            </a:r>
          </a:p>
          <a:p>
            <a:pPr marL="228600" indent="-228600"/>
            <a:r>
              <a:rPr lang="en-US" sz="1900" b="1" dirty="0" smtClean="0">
                <a:latin typeface="Arial" panose="020B0604020202020204" pitchFamily="34" charset="0"/>
                <a:cs typeface="Arial" panose="020B0604020202020204" pitchFamily="34" charset="0"/>
              </a:rPr>
              <a:t>Analysis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classify and present data in a simple way and a limited ability to select relevant information from a set of </a:t>
            </a:r>
            <a:r>
              <a:rPr lang="en-US" sz="1900" dirty="0" smtClean="0">
                <a:latin typeface="Arial" panose="020B0604020202020204" pitchFamily="34" charset="0"/>
                <a:cs typeface="Arial" panose="020B0604020202020204" pitchFamily="34" charset="0"/>
              </a:rPr>
              <a:t>data</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distinguish between evidence and opinion.</a:t>
            </a:r>
          </a:p>
          <a:p>
            <a:pPr marL="228600" indent="-228600"/>
            <a:r>
              <a:rPr lang="en-US" sz="1900" b="1" dirty="0" smtClean="0">
                <a:latin typeface="Arial" panose="020B0604020202020204" pitchFamily="34" charset="0"/>
                <a:cs typeface="Arial" panose="020B0604020202020204" pitchFamily="34" charset="0"/>
              </a:rPr>
              <a:t>Evaluation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understand implications and make recommendations.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426468366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6.2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797308"/>
            <a:ext cx="8496622" cy="4624343"/>
          </a:xfrm>
          <a:prstGeom prst="rect">
            <a:avLst/>
          </a:prstGeom>
        </p:spPr>
        <p:txBody>
          <a:bodyPr wrap="square">
            <a:spAutoFit/>
          </a:bodyPr>
          <a:lstStyle/>
          <a:p>
            <a:pPr marL="0" indent="0">
              <a:buNone/>
            </a:pPr>
            <a:r>
              <a:rPr lang="en-US" sz="1550" b="1" dirty="0" smtClean="0"/>
              <a:t>Social Responsibility – </a:t>
            </a:r>
            <a:r>
              <a:rPr lang="en-US" sz="1550" dirty="0" smtClean="0"/>
              <a:t>When a business decision benefits stakeholders and other than shareholders, e.g. a decision to protect the environment by reducing pollution by using the latest and ‘greenest’ production equipment.</a:t>
            </a:r>
          </a:p>
          <a:p>
            <a:pPr marL="0" indent="0">
              <a:buNone/>
            </a:pPr>
            <a:r>
              <a:rPr lang="en-US" sz="1550" b="1" dirty="0" smtClean="0"/>
              <a:t>Environment</a:t>
            </a:r>
            <a:r>
              <a:rPr lang="en-US" sz="1550" dirty="0" smtClean="0"/>
              <a:t> – Our natural world including pure air, clean water and undeveloped countryside.</a:t>
            </a:r>
          </a:p>
          <a:p>
            <a:pPr marL="0" indent="0">
              <a:buNone/>
            </a:pPr>
            <a:r>
              <a:rPr lang="en-US" sz="1550" b="1" dirty="0" smtClean="0"/>
              <a:t>Private Costs </a:t>
            </a:r>
            <a:r>
              <a:rPr lang="en-US" sz="1550" dirty="0" smtClean="0"/>
              <a:t>– The costs paid by the business of an activity</a:t>
            </a:r>
          </a:p>
          <a:p>
            <a:pPr marL="0" indent="0">
              <a:buNone/>
            </a:pPr>
            <a:r>
              <a:rPr lang="en-US" sz="1550" b="1" dirty="0" smtClean="0"/>
              <a:t>Private Benefits </a:t>
            </a:r>
            <a:r>
              <a:rPr lang="en-US" sz="1550" dirty="0" smtClean="0"/>
              <a:t>– The gains to a business of that activity</a:t>
            </a:r>
          </a:p>
          <a:p>
            <a:pPr marL="0" indent="0">
              <a:buNone/>
            </a:pPr>
            <a:r>
              <a:rPr lang="en-US" sz="1550" b="1" dirty="0" smtClean="0"/>
              <a:t>External Costs </a:t>
            </a:r>
            <a:r>
              <a:rPr lang="en-US" sz="1550" dirty="0" smtClean="0"/>
              <a:t>– Costs paid for by the rest of society other than the business, as a result of business activity.</a:t>
            </a:r>
          </a:p>
          <a:p>
            <a:pPr marL="0" indent="0">
              <a:buNone/>
            </a:pPr>
            <a:r>
              <a:rPr lang="en-US" sz="1550" b="1" dirty="0" smtClean="0"/>
              <a:t>External Benefits </a:t>
            </a:r>
            <a:r>
              <a:rPr lang="en-US" sz="1550" dirty="0" smtClean="0"/>
              <a:t>– The gains to the rest of society, other than the business, resulting from business activity.</a:t>
            </a:r>
          </a:p>
          <a:p>
            <a:pPr marL="0" indent="0">
              <a:buNone/>
            </a:pPr>
            <a:r>
              <a:rPr lang="en-US" sz="1550" b="1" dirty="0" smtClean="0"/>
              <a:t>Social Costs </a:t>
            </a:r>
            <a:r>
              <a:rPr lang="en-US" sz="1550" dirty="0" smtClean="0"/>
              <a:t>– Social Costs = External Costs – Private Costs.</a:t>
            </a:r>
          </a:p>
          <a:p>
            <a:pPr marL="0" indent="0">
              <a:buNone/>
            </a:pPr>
            <a:r>
              <a:rPr lang="en-US" sz="1550" b="1" dirty="0" smtClean="0"/>
              <a:t>Social Benefits </a:t>
            </a:r>
            <a:r>
              <a:rPr lang="en-US" sz="1550" dirty="0" smtClean="0"/>
              <a:t>– Social Benefits =  External Benefits – Private Benefits.</a:t>
            </a:r>
          </a:p>
          <a:p>
            <a:pPr marL="0" indent="0">
              <a:buNone/>
            </a:pPr>
            <a:r>
              <a:rPr lang="en-US" sz="1550" b="1" dirty="0" smtClean="0"/>
              <a:t>Sustainable Development </a:t>
            </a:r>
            <a:r>
              <a:rPr lang="en-US" sz="1550" dirty="0" smtClean="0"/>
              <a:t>– Development that does not put at risk the living standards of future generations.</a:t>
            </a:r>
          </a:p>
          <a:p>
            <a:pPr marL="0" indent="0">
              <a:buNone/>
            </a:pPr>
            <a:r>
              <a:rPr lang="en-US" sz="1550" b="1" dirty="0" smtClean="0"/>
              <a:t>Pressure Group </a:t>
            </a:r>
            <a:r>
              <a:rPr lang="en-US" sz="1550" dirty="0" smtClean="0"/>
              <a:t>– A group made up of people who want to change business (or government) decisions and they take action such as </a:t>
            </a:r>
            <a:r>
              <a:rPr lang="en-US" sz="1550" dirty="0" err="1" smtClean="0"/>
              <a:t>organising</a:t>
            </a:r>
            <a:r>
              <a:rPr lang="en-US" sz="1550" dirty="0" smtClean="0"/>
              <a:t> consumer boycotts.</a:t>
            </a:r>
          </a:p>
          <a:p>
            <a:pPr marL="0" indent="0">
              <a:buNone/>
            </a:pPr>
            <a:r>
              <a:rPr lang="en-US" sz="1550" b="1" dirty="0" smtClean="0"/>
              <a:t>Consumer Boycotts </a:t>
            </a:r>
            <a:r>
              <a:rPr lang="en-US" sz="1550" dirty="0" smtClean="0"/>
              <a:t>– When consumers decide not to buy products from businesses that do not act in a socially responsible way.</a:t>
            </a:r>
          </a:p>
          <a:p>
            <a:pPr marL="0" indent="0">
              <a:buNone/>
            </a:pPr>
            <a:r>
              <a:rPr lang="en-US" sz="1550" b="1" dirty="0" smtClean="0"/>
              <a:t>Ethical Decisions </a:t>
            </a:r>
            <a:r>
              <a:rPr lang="en-US" sz="1550" dirty="0" smtClean="0"/>
              <a:t>– Based on a moral code. Sometimes referred to as ‘doing the right thing’.</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45356</TotalTime>
  <Words>5519</Words>
  <Application>Microsoft Office PowerPoint</Application>
  <PresentationFormat>On-screen Show (4:3)</PresentationFormat>
  <Paragraphs>454</Paragraphs>
  <Slides>32</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Assessment objectives</vt:lpstr>
      <vt:lpstr>Assessment objectives</vt:lpstr>
      <vt:lpstr>Grade Descriptors – A Grade</vt:lpstr>
      <vt:lpstr>Grade Descriptors – C Grade</vt:lpstr>
      <vt:lpstr>Grade Descriptors – F Grade</vt:lpstr>
      <vt:lpstr>6.2 – Glossary</vt:lpstr>
      <vt:lpstr>6.2 – Assessment Objectives</vt:lpstr>
      <vt:lpstr>6.2.1 – Business Activity and the Environment</vt:lpstr>
      <vt:lpstr>6.2.1 – Business Activity and the Environment</vt:lpstr>
      <vt:lpstr>6.2.1 – Business Activity and the Environment</vt:lpstr>
      <vt:lpstr>6.2.2 – Externalities</vt:lpstr>
      <vt:lpstr>6.2.2 – Externalities</vt:lpstr>
      <vt:lpstr>6.2.2 – Externalities – Activity</vt:lpstr>
      <vt:lpstr>6.2.2 – Externalities – Activity</vt:lpstr>
      <vt:lpstr>6.2.3 – Externalities – Sustainable Development</vt:lpstr>
      <vt:lpstr>6.2.3 – Externalities – Activity</vt:lpstr>
      <vt:lpstr>6.2.4 – Responding to Environmental Pressures</vt:lpstr>
      <vt:lpstr>6.2.5 – Laws Passed by the Government</vt:lpstr>
      <vt:lpstr>6.2.5 – Financial Penalties &amp; Pollution Permits</vt:lpstr>
      <vt:lpstr>6.2.5 – Financial Penalties – Case Study</vt:lpstr>
      <vt:lpstr>6.2.5 – Environmental Issues - Revision</vt:lpstr>
      <vt:lpstr>6.2.5 – Environmental Issues – Case Study</vt:lpstr>
      <vt:lpstr>6.2.6 – Ethical Issues</vt:lpstr>
      <vt:lpstr>6.2.7 – Impact of business of ethical decisions</vt:lpstr>
      <vt:lpstr>6.2.7 – Impact of business of ethical decisions</vt:lpstr>
      <vt:lpstr>6.2.7 – Impact of Ethical Decisions – Case Study</vt:lpstr>
      <vt:lpstr>6.2.7 – Impact of Ethical Decisions – Case Study</vt:lpstr>
      <vt:lpstr>6.2 – Government Economic Objectives: Exam-Style Questions – Paper 1</vt:lpstr>
      <vt:lpstr>6.2 – Government Economic Objectives: Exam-Style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1615</cp:revision>
  <cp:lastPrinted>2014-01-22T18:25:48Z</cp:lastPrinted>
  <dcterms:created xsi:type="dcterms:W3CDTF">2008-03-12T11:01:44Z</dcterms:created>
  <dcterms:modified xsi:type="dcterms:W3CDTF">2016-04-04T09:13:35Z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